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Master+xml" PartName="/ppt/slideMasters/slideMaster5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6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15" r:id="rId5"/>
    <p:sldMasterId id="2147483716" r:id="rId6"/>
    <p:sldMasterId id="2147483717" r:id="rId7"/>
    <p:sldMasterId id="2147483718" r:id="rId8"/>
    <p:sldMasterId id="2147483719" r:id="rId9"/>
  </p:sldMasterIdLst>
  <p:notesMasterIdLst>
    <p:notesMasterId r:id="rId10"/>
  </p:notesMasterIdLst>
  <p:sldIdLst>
    <p:sldId id="256" r:id="rId11"/>
    <p:sldId id="257" r:id="rId12"/>
    <p:sldId id="258" r:id="rId13"/>
    <p:sldId id="259" r:id="rId14"/>
    <p:sldId id="260" r:id="rId15"/>
    <p:sldId id="261" r:id="rId16"/>
    <p:sldId id="262" r:id="rId17"/>
    <p:sldId id="263" r:id="rId18"/>
    <p:sldId id="264" r:id="rId19"/>
    <p:sldId id="265" r:id="rId20"/>
    <p:sldId id="266" r:id="rId21"/>
    <p:sldId id="267" r:id="rId22"/>
    <p:sldId id="268" r:id="rId23"/>
    <p:sldId id="269" r:id="rId24"/>
    <p:sldId id="270" r:id="rId25"/>
    <p:sldId id="271" r:id="rId26"/>
  </p:sldIdLst>
  <p:sldSz cy="5143500" cx="9144000"/>
  <p:notesSz cx="6858000" cy="9144000"/>
  <p:embeddedFontLst>
    <p:embeddedFont>
      <p:font typeface="Roboto"/>
      <p:regular r:id="rId27"/>
      <p:bold r:id="rId28"/>
      <p:italic r:id="rId29"/>
      <p:boldItalic r:id="rId30"/>
    </p:embeddedFont>
    <p:embeddedFont>
      <p:font typeface="Inter Light"/>
      <p:regular r:id="rId31"/>
      <p:bold r:id="rId32"/>
    </p:embeddedFont>
    <p:embeddedFont>
      <p:font typeface="Proxima Nova"/>
      <p:regular r:id="rId33"/>
      <p:bold r:id="rId34"/>
      <p:italic r:id="rId35"/>
      <p:boldItalic r:id="rId36"/>
    </p:embeddedFont>
    <p:embeddedFont>
      <p:font typeface="Inter"/>
      <p:regular r:id="rId37"/>
      <p:bold r:id="rId38"/>
    </p:embeddedFont>
    <p:embeddedFont>
      <p:font typeface="Lato"/>
      <p:regular r:id="rId39"/>
      <p:bold r:id="rId40"/>
      <p:italic r:id="rId41"/>
      <p:boldItalic r:id="rId42"/>
    </p:embeddedFont>
    <p:embeddedFont>
      <p:font typeface="Inter Thin"/>
      <p:regular r:id="rId43"/>
      <p:bold r:id="rId44"/>
    </p:embeddedFont>
    <p:embeddedFont>
      <p:font typeface="Lato Light"/>
      <p:regular r:id="rId45"/>
      <p:bold r:id="rId46"/>
      <p:italic r:id="rId47"/>
      <p:boldItalic r:id="rId48"/>
    </p:embeddedFont>
    <p:embeddedFont>
      <p:font typeface="Helvetica Neue"/>
      <p:regular r:id="rId49"/>
      <p:bold r:id="rId50"/>
      <p:italic r:id="rId51"/>
      <p:boldItalic r:id="rId52"/>
    </p:embeddedFont>
    <p:embeddedFont>
      <p:font typeface="Inter Medium"/>
      <p:regular r:id="rId53"/>
      <p:bold r:id="rId54"/>
    </p:embeddedFont>
    <p:embeddedFont>
      <p:font typeface="Inter ExtraLight"/>
      <p:regular r:id="rId55"/>
      <p:bold r:id="rId5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2880">
          <p15:clr>
            <a:srgbClr val="747775"/>
          </p15:clr>
        </p15:guide>
        <p15:guide id="2" orient="horz" pos="1620">
          <p15:clr>
            <a:srgbClr val="747775"/>
          </p15:clr>
        </p15:guide>
        <p15:guide id="3" pos="360">
          <p15:clr>
            <a:srgbClr val="747775"/>
          </p15:clr>
        </p15:guide>
        <p15:guide id="4" pos="1440">
          <p15:clr>
            <a:srgbClr val="747775"/>
          </p15:clr>
        </p15:guide>
        <p15:guide id="5" pos="2520">
          <p15:clr>
            <a:srgbClr val="747775"/>
          </p15:clr>
        </p15:guide>
        <p15:guide id="6" orient="horz" pos="360">
          <p15:clr>
            <a:srgbClr val="747775"/>
          </p15:clr>
        </p15:guide>
        <p15:guide id="7" orient="horz" pos="2880">
          <p15:clr>
            <a:srgbClr val="747775"/>
          </p15:clr>
        </p15:guide>
        <p15:guide id="8" pos="5400">
          <p15:clr>
            <a:srgbClr val="747775"/>
          </p15:clr>
        </p15:guide>
        <p15:guide id="9" pos="3247">
          <p15:clr>
            <a:srgbClr val="747775"/>
          </p15:clr>
        </p15:guide>
        <p15:guide id="10" pos="4320">
          <p15:clr>
            <a:srgbClr val="747775"/>
          </p15:clr>
        </p15:guide>
        <p15:guide id="11" orient="horz" pos="2250">
          <p15:clr>
            <a:srgbClr val="747775"/>
          </p15:clr>
        </p15:guide>
        <p15:guide id="12" orient="horz" pos="99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1D9BC3C-87DD-4A9D-8174-8142B0D6AD08}">
  <a:tblStyle styleId="{21D9BC3C-87DD-4A9D-8174-8142B0D6AD0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880"/>
        <p:guide pos="1620" orient="horz"/>
        <p:guide pos="360"/>
        <p:guide pos="1440"/>
        <p:guide pos="2520"/>
        <p:guide pos="360" orient="horz"/>
        <p:guide pos="2880" orient="horz"/>
        <p:guide pos="5400"/>
        <p:guide pos="3247"/>
        <p:guide pos="4320"/>
        <p:guide pos="2250" orient="horz"/>
        <p:guide pos="990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Lato-bold.fntdata"/><Relationship Id="rId42" Type="http://schemas.openxmlformats.org/officeDocument/2006/relationships/font" Target="fonts/Lato-boldItalic.fntdata"/><Relationship Id="rId41" Type="http://schemas.openxmlformats.org/officeDocument/2006/relationships/font" Target="fonts/Lato-italic.fntdata"/><Relationship Id="rId44" Type="http://schemas.openxmlformats.org/officeDocument/2006/relationships/font" Target="fonts/InterThin-bold.fntdata"/><Relationship Id="rId43" Type="http://schemas.openxmlformats.org/officeDocument/2006/relationships/font" Target="fonts/InterThin-regular.fntdata"/><Relationship Id="rId46" Type="http://schemas.openxmlformats.org/officeDocument/2006/relationships/font" Target="fonts/LatoLight-bold.fntdata"/><Relationship Id="rId45" Type="http://schemas.openxmlformats.org/officeDocument/2006/relationships/font" Target="fonts/LatoLight-regular.fntdata"/><Relationship Id="rId1" Type="http://schemas.openxmlformats.org/officeDocument/2006/relationships/theme" Target="theme/theme5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Master" Target="slideMasters/slideMaster5.xml"/><Relationship Id="rId48" Type="http://schemas.openxmlformats.org/officeDocument/2006/relationships/font" Target="fonts/LatoLight-boldItalic.fntdata"/><Relationship Id="rId47" Type="http://schemas.openxmlformats.org/officeDocument/2006/relationships/font" Target="fonts/LatoLight-italic.fntdata"/><Relationship Id="rId49" Type="http://schemas.openxmlformats.org/officeDocument/2006/relationships/font" Target="fonts/HelveticaNeue-regular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31" Type="http://schemas.openxmlformats.org/officeDocument/2006/relationships/font" Target="fonts/InterLight-regular.fntdata"/><Relationship Id="rId30" Type="http://schemas.openxmlformats.org/officeDocument/2006/relationships/font" Target="fonts/Roboto-boldItalic.fntdata"/><Relationship Id="rId33" Type="http://schemas.openxmlformats.org/officeDocument/2006/relationships/font" Target="fonts/ProximaNova-regular.fntdata"/><Relationship Id="rId32" Type="http://schemas.openxmlformats.org/officeDocument/2006/relationships/font" Target="fonts/InterLight-bold.fntdata"/><Relationship Id="rId35" Type="http://schemas.openxmlformats.org/officeDocument/2006/relationships/font" Target="fonts/ProximaNova-italic.fntdata"/><Relationship Id="rId34" Type="http://schemas.openxmlformats.org/officeDocument/2006/relationships/font" Target="fonts/ProximaNova-bold.fntdata"/><Relationship Id="rId37" Type="http://schemas.openxmlformats.org/officeDocument/2006/relationships/font" Target="fonts/Inter-regular.fntdata"/><Relationship Id="rId36" Type="http://schemas.openxmlformats.org/officeDocument/2006/relationships/font" Target="fonts/ProximaNova-boldItalic.fntdata"/><Relationship Id="rId39" Type="http://schemas.openxmlformats.org/officeDocument/2006/relationships/font" Target="fonts/Lato-regular.fntdata"/><Relationship Id="rId38" Type="http://schemas.openxmlformats.org/officeDocument/2006/relationships/font" Target="fonts/Inter-bold.fntdata"/><Relationship Id="rId20" Type="http://schemas.openxmlformats.org/officeDocument/2006/relationships/slide" Target="slides/slide10.xml"/><Relationship Id="rId22" Type="http://schemas.openxmlformats.org/officeDocument/2006/relationships/slide" Target="slides/slide12.xml"/><Relationship Id="rId21" Type="http://schemas.openxmlformats.org/officeDocument/2006/relationships/slide" Target="slides/slide11.xml"/><Relationship Id="rId24" Type="http://schemas.openxmlformats.org/officeDocument/2006/relationships/slide" Target="slides/slide14.xml"/><Relationship Id="rId23" Type="http://schemas.openxmlformats.org/officeDocument/2006/relationships/slide" Target="slides/slide13.xml"/><Relationship Id="rId26" Type="http://schemas.openxmlformats.org/officeDocument/2006/relationships/slide" Target="slides/slide16.xml"/><Relationship Id="rId25" Type="http://schemas.openxmlformats.org/officeDocument/2006/relationships/slide" Target="slides/slide15.xml"/><Relationship Id="rId28" Type="http://schemas.openxmlformats.org/officeDocument/2006/relationships/font" Target="fonts/Roboto-bold.fntdata"/><Relationship Id="rId27" Type="http://schemas.openxmlformats.org/officeDocument/2006/relationships/font" Target="fonts/Roboto-regular.fntdata"/><Relationship Id="rId29" Type="http://schemas.openxmlformats.org/officeDocument/2006/relationships/font" Target="fonts/Roboto-italic.fntdata"/><Relationship Id="rId51" Type="http://schemas.openxmlformats.org/officeDocument/2006/relationships/font" Target="fonts/HelveticaNeue-italic.fntdata"/><Relationship Id="rId50" Type="http://schemas.openxmlformats.org/officeDocument/2006/relationships/font" Target="fonts/HelveticaNeue-bold.fntdata"/><Relationship Id="rId53" Type="http://schemas.openxmlformats.org/officeDocument/2006/relationships/font" Target="fonts/InterMedium-regular.fntdata"/><Relationship Id="rId52" Type="http://schemas.openxmlformats.org/officeDocument/2006/relationships/font" Target="fonts/HelveticaNeue-boldItalic.fntdata"/><Relationship Id="rId11" Type="http://schemas.openxmlformats.org/officeDocument/2006/relationships/slide" Target="slides/slide1.xml"/><Relationship Id="rId55" Type="http://schemas.openxmlformats.org/officeDocument/2006/relationships/font" Target="fonts/InterExtraLight-regular.fntdata"/><Relationship Id="rId10" Type="http://schemas.openxmlformats.org/officeDocument/2006/relationships/notesMaster" Target="notesMasters/notesMaster1.xml"/><Relationship Id="rId54" Type="http://schemas.openxmlformats.org/officeDocument/2006/relationships/font" Target="fonts/InterMedium-bold.fntdata"/><Relationship Id="rId13" Type="http://schemas.openxmlformats.org/officeDocument/2006/relationships/slide" Target="slides/slide3.xml"/><Relationship Id="rId12" Type="http://schemas.openxmlformats.org/officeDocument/2006/relationships/slide" Target="slides/slide2.xml"/><Relationship Id="rId56" Type="http://schemas.openxmlformats.org/officeDocument/2006/relationships/font" Target="fonts/InterExtraLight-bold.fntdata"/><Relationship Id="rId15" Type="http://schemas.openxmlformats.org/officeDocument/2006/relationships/slide" Target="slides/slide5.xml"/><Relationship Id="rId14" Type="http://schemas.openxmlformats.org/officeDocument/2006/relationships/slide" Target="slides/slide4.xml"/><Relationship Id="rId17" Type="http://schemas.openxmlformats.org/officeDocument/2006/relationships/slide" Target="slides/slide7.xml"/><Relationship Id="rId16" Type="http://schemas.openxmlformats.org/officeDocument/2006/relationships/slide" Target="slides/slide6.xml"/><Relationship Id="rId19" Type="http://schemas.openxmlformats.org/officeDocument/2006/relationships/slide" Target="slides/slide9.xml"/><Relationship Id="rId18" Type="http://schemas.openxmlformats.org/officeDocument/2006/relationships/slide" Target="slides/slide8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66b65309d7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266b65309d7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2152b978457_0_5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2152b978457_0_5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21530a36fb3_1_3347:notes"/>
          <p:cNvSpPr/>
          <p:nvPr>
            <p:ph idx="2" type="sldImg"/>
          </p:nvPr>
        </p:nvSpPr>
        <p:spPr>
          <a:xfrm>
            <a:off x="381303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21530a36fb3_1_33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595959"/>
              </a:solidFill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21551ba7f59_1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21551ba7f59_1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21551ba7f59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21551ba7f59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21551ba7f59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21551ba7f59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21551ba7f59_1_2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21551ba7f59_1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21551ba7f59_1_2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21551ba7f59_1_2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21551ba7f59_1_3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21551ba7f59_1_3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2152b978457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2152b978457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21530a36fb3_1_3186:notes"/>
          <p:cNvSpPr/>
          <p:nvPr>
            <p:ph idx="2" type="sldImg"/>
          </p:nvPr>
        </p:nvSpPr>
        <p:spPr>
          <a:xfrm>
            <a:off x="381303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21530a36fb3_1_3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21530a36fb3_1_3179:notes"/>
          <p:cNvSpPr/>
          <p:nvPr>
            <p:ph idx="2" type="sldImg"/>
          </p:nvPr>
        </p:nvSpPr>
        <p:spPr>
          <a:xfrm>
            <a:off x="381303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21530a36fb3_1_3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21530a36fb3_1_3192:notes"/>
          <p:cNvSpPr/>
          <p:nvPr>
            <p:ph idx="2" type="sldImg"/>
          </p:nvPr>
        </p:nvSpPr>
        <p:spPr>
          <a:xfrm>
            <a:off x="381303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21530a36fb3_1_3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21530a36fb3_1_3415:notes"/>
          <p:cNvSpPr/>
          <p:nvPr>
            <p:ph idx="2" type="sldImg"/>
          </p:nvPr>
        </p:nvSpPr>
        <p:spPr>
          <a:xfrm>
            <a:off x="381303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21530a36fb3_1_34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1551ba7f59_1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21551ba7f59_1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21530a36fb3_1_2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21530a36fb3_1_2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7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jp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jp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jp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3.jp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jp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8.jp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77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jp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7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4.jp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33.jp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.jpg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8.jp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1.png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77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5.jp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71.pn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4.jp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- Grid">
  <p:cSld name="BLANK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1"/>
          <p:cNvSpPr txBox="1"/>
          <p:nvPr>
            <p:ph idx="12" type="sldNum"/>
          </p:nvPr>
        </p:nvSpPr>
        <p:spPr>
          <a:xfrm>
            <a:off x="8432525" y="4784631"/>
            <a:ext cx="548700" cy="130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2"/>
          <p:cNvSpPr txBox="1"/>
          <p:nvPr>
            <p:ph type="title"/>
          </p:nvPr>
        </p:nvSpPr>
        <p:spPr>
          <a:xfrm>
            <a:off x="311700" y="303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30080"/>
              </a:buClr>
              <a:buSzPts val="2800"/>
              <a:buNone/>
              <a:defRPr>
                <a:solidFill>
                  <a:srgbClr val="03008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6" name="Google Shape;36;p12"/>
          <p:cNvSpPr txBox="1"/>
          <p:nvPr>
            <p:ph idx="1" type="body"/>
          </p:nvPr>
        </p:nvSpPr>
        <p:spPr>
          <a:xfrm>
            <a:off x="311700" y="10107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222529"/>
              </a:buClr>
              <a:buSzPts val="1800"/>
              <a:buFont typeface="Lato Light"/>
              <a:buChar char="•"/>
              <a:defRPr>
                <a:solidFill>
                  <a:srgbClr val="222529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222529"/>
              </a:buClr>
              <a:buSzPts val="1400"/>
              <a:buFont typeface="Lato Light"/>
              <a:buChar char="‐"/>
              <a:defRPr>
                <a:solidFill>
                  <a:srgbClr val="222529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rgbClr val="222529"/>
              </a:buClr>
              <a:buSzPts val="1400"/>
              <a:buFont typeface="Lato Light"/>
              <a:buChar char="‑"/>
              <a:defRPr>
                <a:solidFill>
                  <a:srgbClr val="222529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rgbClr val="222529"/>
              </a:buClr>
              <a:buSzPts val="1400"/>
              <a:buFont typeface="Lato Light"/>
              <a:buChar char="‑"/>
              <a:defRPr>
                <a:solidFill>
                  <a:srgbClr val="222529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rgbClr val="222529"/>
              </a:buClr>
              <a:buSzPts val="1400"/>
              <a:buFont typeface="Lato Light"/>
              <a:buChar char="○"/>
              <a:defRPr>
                <a:solidFill>
                  <a:srgbClr val="222529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rgbClr val="222529"/>
              </a:buClr>
              <a:buSzPts val="1400"/>
              <a:buFont typeface="Lato Light"/>
              <a:buChar char="■"/>
              <a:defRPr>
                <a:solidFill>
                  <a:srgbClr val="222529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rgbClr val="222529"/>
              </a:buClr>
              <a:buSzPts val="1400"/>
              <a:buFont typeface="Lato Light"/>
              <a:buChar char="●"/>
              <a:defRPr>
                <a:solidFill>
                  <a:srgbClr val="222529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rgbClr val="222529"/>
              </a:buClr>
              <a:buSzPts val="1400"/>
              <a:buFont typeface="Lato Light"/>
              <a:buChar char="○"/>
              <a:defRPr>
                <a:solidFill>
                  <a:srgbClr val="222529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rgbClr val="222529"/>
              </a:buClr>
              <a:buSzPts val="1400"/>
              <a:buFont typeface="Lato Light"/>
              <a:buChar char="■"/>
              <a:defRPr>
                <a:solidFill>
                  <a:srgbClr val="222529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-4">
  <p:cSld name="CUSTOM_1">
    <p:bg>
      <p:bgPr>
        <a:solidFill>
          <a:schemeClr val="dk1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1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30080"/>
              </a:buClr>
              <a:buSzPts val="5200"/>
              <a:buNone/>
              <a:defRPr sz="5200">
                <a:solidFill>
                  <a:srgbClr val="030080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40" name="Google Shape;40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529"/>
              </a:buClr>
              <a:buSzPts val="2800"/>
              <a:buFont typeface="Lato"/>
              <a:buNone/>
              <a:defRPr sz="2800">
                <a:solidFill>
                  <a:srgbClr val="222529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529"/>
              </a:buClr>
              <a:buSzPts val="2800"/>
              <a:buFont typeface="Lato"/>
              <a:buNone/>
              <a:defRPr sz="2800">
                <a:solidFill>
                  <a:srgbClr val="222529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529"/>
              </a:buClr>
              <a:buSzPts val="2800"/>
              <a:buFont typeface="Lato"/>
              <a:buNone/>
              <a:defRPr sz="2800">
                <a:solidFill>
                  <a:srgbClr val="222529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529"/>
              </a:buClr>
              <a:buSzPts val="2800"/>
              <a:buFont typeface="Lato"/>
              <a:buNone/>
              <a:defRPr sz="2800">
                <a:solidFill>
                  <a:srgbClr val="222529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529"/>
              </a:buClr>
              <a:buSzPts val="2800"/>
              <a:buFont typeface="Lato"/>
              <a:buNone/>
              <a:defRPr sz="2800">
                <a:solidFill>
                  <a:srgbClr val="222529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529"/>
              </a:buClr>
              <a:buSzPts val="2800"/>
              <a:buFont typeface="Lato"/>
              <a:buNone/>
              <a:defRPr sz="2800">
                <a:solidFill>
                  <a:srgbClr val="222529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529"/>
              </a:buClr>
              <a:buSzPts val="2800"/>
              <a:buFont typeface="Lato"/>
              <a:buNone/>
              <a:defRPr sz="2800">
                <a:solidFill>
                  <a:srgbClr val="222529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529"/>
              </a:buClr>
              <a:buSzPts val="2800"/>
              <a:buFont typeface="Lato"/>
              <a:buNone/>
              <a:defRPr sz="2800">
                <a:solidFill>
                  <a:srgbClr val="222529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529"/>
              </a:buClr>
              <a:buSzPts val="2800"/>
              <a:buFont typeface="Lato"/>
              <a:buNone/>
              <a:defRPr sz="2800">
                <a:solidFill>
                  <a:srgbClr val="222529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6"/>
          <p:cNvSpPr txBox="1"/>
          <p:nvPr>
            <p:ph type="ctrTitle"/>
          </p:nvPr>
        </p:nvSpPr>
        <p:spPr>
          <a:xfrm>
            <a:off x="311708" y="744575"/>
            <a:ext cx="8520600" cy="205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0" name="Google Shape;50;p16"/>
          <p:cNvSpPr txBox="1"/>
          <p:nvPr>
            <p:ph idx="1" type="subTitle"/>
          </p:nvPr>
        </p:nvSpPr>
        <p:spPr>
          <a:xfrm>
            <a:off x="311700" y="2834125"/>
            <a:ext cx="85206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529"/>
              </a:buClr>
              <a:buSzPts val="2800"/>
              <a:buFont typeface="Lato"/>
              <a:buNone/>
              <a:defRPr sz="2800">
                <a:solidFill>
                  <a:srgbClr val="222529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529"/>
              </a:buClr>
              <a:buSzPts val="2800"/>
              <a:buFont typeface="Lato"/>
              <a:buNone/>
              <a:defRPr sz="2800">
                <a:solidFill>
                  <a:srgbClr val="222529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529"/>
              </a:buClr>
              <a:buSzPts val="2800"/>
              <a:buFont typeface="Lato"/>
              <a:buNone/>
              <a:defRPr sz="2800">
                <a:solidFill>
                  <a:srgbClr val="222529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529"/>
              </a:buClr>
              <a:buSzPts val="2800"/>
              <a:buFont typeface="Lato"/>
              <a:buNone/>
              <a:defRPr sz="2800">
                <a:solidFill>
                  <a:srgbClr val="222529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529"/>
              </a:buClr>
              <a:buSzPts val="2800"/>
              <a:buFont typeface="Lato"/>
              <a:buNone/>
              <a:defRPr sz="2800">
                <a:solidFill>
                  <a:srgbClr val="222529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529"/>
              </a:buClr>
              <a:buSzPts val="2800"/>
              <a:buFont typeface="Lato"/>
              <a:buNone/>
              <a:defRPr sz="2800">
                <a:solidFill>
                  <a:srgbClr val="222529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529"/>
              </a:buClr>
              <a:buSzPts val="2800"/>
              <a:buFont typeface="Lato"/>
              <a:buNone/>
              <a:defRPr sz="2800">
                <a:solidFill>
                  <a:srgbClr val="222529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529"/>
              </a:buClr>
              <a:buSzPts val="2800"/>
              <a:buFont typeface="Lato"/>
              <a:buNone/>
              <a:defRPr sz="2800">
                <a:solidFill>
                  <a:srgbClr val="222529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529"/>
              </a:buClr>
              <a:buSzPts val="2800"/>
              <a:buFont typeface="Lato"/>
              <a:buNone/>
              <a:defRPr sz="2800">
                <a:solidFill>
                  <a:srgbClr val="222529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51" name="Google Shape;51;p16"/>
          <p:cNvSpPr txBox="1"/>
          <p:nvPr>
            <p:ph idx="12" type="sldNum"/>
          </p:nvPr>
        </p:nvSpPr>
        <p:spPr>
          <a:xfrm>
            <a:off x="8670064" y="4769625"/>
            <a:ext cx="386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54" name="Google Shape;54;p17"/>
          <p:cNvSpPr txBox="1"/>
          <p:nvPr>
            <p:ph idx="12" type="sldNum"/>
          </p:nvPr>
        </p:nvSpPr>
        <p:spPr>
          <a:xfrm>
            <a:off x="8670064" y="4769625"/>
            <a:ext cx="386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8"/>
          <p:cNvSpPr txBox="1"/>
          <p:nvPr>
            <p:ph type="title"/>
          </p:nvPr>
        </p:nvSpPr>
        <p:spPr>
          <a:xfrm>
            <a:off x="311700" y="303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7" name="Google Shape;57;p18"/>
          <p:cNvSpPr txBox="1"/>
          <p:nvPr>
            <p:ph idx="1" type="body"/>
          </p:nvPr>
        </p:nvSpPr>
        <p:spPr>
          <a:xfrm>
            <a:off x="311700" y="10107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222529"/>
              </a:buClr>
              <a:buSzPts val="1800"/>
              <a:buFont typeface="Lato Light"/>
              <a:buChar char="•"/>
              <a:defRPr>
                <a:solidFill>
                  <a:srgbClr val="222529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222529"/>
              </a:buClr>
              <a:buSzPts val="1400"/>
              <a:buFont typeface="Lato Light"/>
              <a:buChar char="‐"/>
              <a:defRPr>
                <a:solidFill>
                  <a:srgbClr val="222529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rgbClr val="222529"/>
              </a:buClr>
              <a:buSzPts val="1400"/>
              <a:buFont typeface="Lato Light"/>
              <a:buChar char="‑"/>
              <a:defRPr>
                <a:solidFill>
                  <a:srgbClr val="222529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rgbClr val="222529"/>
              </a:buClr>
              <a:buSzPts val="1400"/>
              <a:buFont typeface="Lato Light"/>
              <a:buChar char="‑"/>
              <a:defRPr>
                <a:solidFill>
                  <a:srgbClr val="222529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rgbClr val="222529"/>
              </a:buClr>
              <a:buSzPts val="1400"/>
              <a:buFont typeface="Lato Light"/>
              <a:buChar char="○"/>
              <a:defRPr>
                <a:solidFill>
                  <a:srgbClr val="222529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rgbClr val="222529"/>
              </a:buClr>
              <a:buSzPts val="1400"/>
              <a:buFont typeface="Lato Light"/>
              <a:buChar char="■"/>
              <a:defRPr>
                <a:solidFill>
                  <a:srgbClr val="222529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rgbClr val="222529"/>
              </a:buClr>
              <a:buSzPts val="1400"/>
              <a:buFont typeface="Lato Light"/>
              <a:buChar char="●"/>
              <a:defRPr>
                <a:solidFill>
                  <a:srgbClr val="222529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rgbClr val="222529"/>
              </a:buClr>
              <a:buSzPts val="1400"/>
              <a:buFont typeface="Lato Light"/>
              <a:buChar char="○"/>
              <a:defRPr>
                <a:solidFill>
                  <a:srgbClr val="222529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rgbClr val="222529"/>
              </a:buClr>
              <a:buSzPts val="1400"/>
              <a:buFont typeface="Lato Light"/>
              <a:buChar char="■"/>
              <a:defRPr>
                <a:solidFill>
                  <a:srgbClr val="222529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58" name="Google Shape;58;p18"/>
          <p:cNvSpPr txBox="1"/>
          <p:nvPr>
            <p:ph idx="12" type="sldNum"/>
          </p:nvPr>
        </p:nvSpPr>
        <p:spPr>
          <a:xfrm>
            <a:off x="8636975" y="4813575"/>
            <a:ext cx="383100" cy="33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10000"/>
          </a:bodyPr>
          <a:lstStyle>
            <a:lvl1pPr lvl="0" rtl="0">
              <a:buNone/>
              <a:defRPr>
                <a:solidFill>
                  <a:srgbClr val="1C17FF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rtl="0">
              <a:buNone/>
              <a:defRPr>
                <a:solidFill>
                  <a:srgbClr val="1C17FF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rtl="0">
              <a:buNone/>
              <a:defRPr>
                <a:solidFill>
                  <a:srgbClr val="1C17FF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lvl="3" rtl="0">
              <a:buNone/>
              <a:defRPr>
                <a:solidFill>
                  <a:srgbClr val="1C17FF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lvl="4" rtl="0">
              <a:buNone/>
              <a:defRPr>
                <a:solidFill>
                  <a:srgbClr val="1C17FF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lvl="5" rtl="0">
              <a:buNone/>
              <a:defRPr>
                <a:solidFill>
                  <a:srgbClr val="1C17FF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rtl="0">
              <a:buNone/>
              <a:defRPr>
                <a:solidFill>
                  <a:srgbClr val="1C17FF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rtl="0">
              <a:buNone/>
              <a:defRPr>
                <a:solidFill>
                  <a:srgbClr val="1C17FF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rtl="0">
              <a:buNone/>
              <a:defRPr>
                <a:solidFill>
                  <a:srgbClr val="1C17FF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9" name="Google Shape;59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60651" y="4791100"/>
            <a:ext cx="803002" cy="2195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9"/>
          <p:cNvSpPr txBox="1"/>
          <p:nvPr>
            <p:ph type="title"/>
          </p:nvPr>
        </p:nvSpPr>
        <p:spPr>
          <a:xfrm>
            <a:off x="311700" y="303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2" name="Google Shape;62;p19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·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‐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‑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3" name="Google Shape;63;p19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·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‐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‑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4" name="Google Shape;64;p19"/>
          <p:cNvSpPr txBox="1"/>
          <p:nvPr>
            <p:ph idx="12" type="sldNum"/>
          </p:nvPr>
        </p:nvSpPr>
        <p:spPr>
          <a:xfrm>
            <a:off x="8670064" y="4769625"/>
            <a:ext cx="386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0"/>
          <p:cNvSpPr txBox="1"/>
          <p:nvPr>
            <p:ph type="title"/>
          </p:nvPr>
        </p:nvSpPr>
        <p:spPr>
          <a:xfrm>
            <a:off x="311700" y="303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7" name="Google Shape;67;p20"/>
          <p:cNvSpPr txBox="1"/>
          <p:nvPr>
            <p:ph idx="12" type="sldNum"/>
          </p:nvPr>
        </p:nvSpPr>
        <p:spPr>
          <a:xfrm>
            <a:off x="8670064" y="4769625"/>
            <a:ext cx="386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1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0" name="Google Shape;70;p21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·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‐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‑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1" name="Google Shape;71;p21"/>
          <p:cNvSpPr txBox="1"/>
          <p:nvPr>
            <p:ph idx="12" type="sldNum"/>
          </p:nvPr>
        </p:nvSpPr>
        <p:spPr>
          <a:xfrm>
            <a:off x="8670064" y="4769625"/>
            <a:ext cx="386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eature Dark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3"/>
          <p:cNvSpPr txBox="1"/>
          <p:nvPr/>
        </p:nvSpPr>
        <p:spPr>
          <a:xfrm>
            <a:off x="576075" y="4784625"/>
            <a:ext cx="39993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rPr>
              <a:t>© 2024 Pinecone – All rights reserved</a:t>
            </a:r>
            <a:endParaRPr sz="700">
              <a:solidFill>
                <a:srgbClr val="B7B7B7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" name="Google Shape;12;p3"/>
          <p:cNvSpPr txBox="1"/>
          <p:nvPr>
            <p:ph idx="12" type="sldNum"/>
          </p:nvPr>
        </p:nvSpPr>
        <p:spPr>
          <a:xfrm>
            <a:off x="8432525" y="4784631"/>
            <a:ext cx="548700" cy="130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2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74" name="Google Shape;74;p22"/>
          <p:cNvSpPr txBox="1"/>
          <p:nvPr>
            <p:ph idx="12" type="sldNum"/>
          </p:nvPr>
        </p:nvSpPr>
        <p:spPr>
          <a:xfrm>
            <a:off x="8670064" y="4769625"/>
            <a:ext cx="386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3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23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78" name="Google Shape;78;p23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79" name="Google Shape;79;p23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·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‐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‑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0" name="Google Shape;80;p23"/>
          <p:cNvSpPr txBox="1"/>
          <p:nvPr>
            <p:ph idx="12" type="sldNum"/>
          </p:nvPr>
        </p:nvSpPr>
        <p:spPr>
          <a:xfrm>
            <a:off x="8670064" y="4769625"/>
            <a:ext cx="386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83" name="Google Shape;83;p24"/>
          <p:cNvSpPr txBox="1"/>
          <p:nvPr>
            <p:ph idx="1" type="body"/>
          </p:nvPr>
        </p:nvSpPr>
        <p:spPr>
          <a:xfrm>
            <a:off x="311700" y="3152225"/>
            <a:ext cx="8520600" cy="13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·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‐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‑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4" name="Google Shape;84;p24"/>
          <p:cNvSpPr txBox="1"/>
          <p:nvPr>
            <p:ph idx="12" type="sldNum"/>
          </p:nvPr>
        </p:nvSpPr>
        <p:spPr>
          <a:xfrm>
            <a:off x="8670064" y="4769625"/>
            <a:ext cx="386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5"/>
          <p:cNvSpPr txBox="1"/>
          <p:nvPr>
            <p:ph idx="12" type="sldNum"/>
          </p:nvPr>
        </p:nvSpPr>
        <p:spPr>
          <a:xfrm>
            <a:off x="8670064" y="4769625"/>
            <a:ext cx="386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copy 5" showMasterSp="0">
  <p:cSld name="Blank copy 5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8191903" cy="4783943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26"/>
          <p:cNvSpPr txBox="1"/>
          <p:nvPr>
            <p:ph idx="12" type="sldNum"/>
          </p:nvPr>
        </p:nvSpPr>
        <p:spPr>
          <a:xfrm>
            <a:off x="4504165" y="4835346"/>
            <a:ext cx="131100" cy="130200"/>
          </a:xfrm>
          <a:prstGeom prst="rect">
            <a:avLst/>
          </a:prstGeom>
          <a:noFill/>
          <a:ln>
            <a:noFill/>
          </a:ln>
        </p:spPr>
        <p:txBody>
          <a:bodyPr anchorCtr="0" anchor="b" bIns="18800" lIns="18800" spcFirstLastPara="1" rIns="18800" wrap="square" tIns="18800">
            <a:sp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Helvetica Neue"/>
              <a:buNone/>
              <a:defRPr b="0" i="0" sz="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Helvetica Neue"/>
              <a:buNone/>
              <a:defRPr b="0" i="0" sz="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Helvetica Neue"/>
              <a:buNone/>
              <a:defRPr b="0" i="0" sz="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Helvetica Neue"/>
              <a:buNone/>
              <a:defRPr b="0" i="0" sz="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Helvetica Neue"/>
              <a:buNone/>
              <a:defRPr b="0" i="0" sz="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Helvetica Neue"/>
              <a:buNone/>
              <a:defRPr b="0" i="0" sz="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Helvetica Neue"/>
              <a:buNone/>
              <a:defRPr b="0" i="0" sz="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Helvetica Neue"/>
              <a:buNone/>
              <a:defRPr b="0" i="0" sz="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Helvetica Neue"/>
              <a:buNone/>
              <a:defRPr b="0" i="0" sz="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0" name="Google Shape;90;p26"/>
          <p:cNvSpPr/>
          <p:nvPr>
            <p:ph idx="2" type="pic"/>
          </p:nvPr>
        </p:nvSpPr>
        <p:spPr>
          <a:xfrm>
            <a:off x="944803" y="596400"/>
            <a:ext cx="7380600" cy="3488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98" name="Google Shape;98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1" name="Google Shape;101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2" name="Google Shape;102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5" name="Google Shape;105;p31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6" name="Google Shape;106;p31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7" name="Google Shape;107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0" name="Google Shape;110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eature Light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4"/>
          <p:cNvSpPr txBox="1"/>
          <p:nvPr/>
        </p:nvSpPr>
        <p:spPr>
          <a:xfrm>
            <a:off x="576074" y="4784625"/>
            <a:ext cx="41964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rPr>
              <a:t>© 2024 Pinecone – All rights reserved</a:t>
            </a:r>
            <a:endParaRPr sz="700">
              <a:solidFill>
                <a:srgbClr val="B7B7B7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5" name="Google Shape;15;p4"/>
          <p:cNvSpPr txBox="1"/>
          <p:nvPr>
            <p:ph idx="12" type="sldNum"/>
          </p:nvPr>
        </p:nvSpPr>
        <p:spPr>
          <a:xfrm>
            <a:off x="8432525" y="4784631"/>
            <a:ext cx="548700" cy="130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33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3" name="Google Shape;113;p33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14" name="Google Shape;114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4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17" name="Google Shape;117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5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35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21" name="Google Shape;121;p35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22" name="Google Shape;122;p35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3" name="Google Shape;123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36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6" name="Google Shape;126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37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9" name="Google Shape;129;p3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" name="Google Shape;130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8"/>
          <p:cNvSpPr txBox="1"/>
          <p:nvPr>
            <p:ph idx="12" type="sldNum"/>
          </p:nvPr>
        </p:nvSpPr>
        <p:spPr>
          <a:xfrm>
            <a:off x="8432528" y="4653234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rgbClr val="B7B7B7"/>
                </a:solidFill>
              </a:defRPr>
            </a:lvl1pPr>
            <a:lvl2pPr lvl="1" rtl="0">
              <a:buNone/>
              <a:defRPr>
                <a:solidFill>
                  <a:srgbClr val="B7B7B7"/>
                </a:solidFill>
              </a:defRPr>
            </a:lvl2pPr>
            <a:lvl3pPr lvl="2" rtl="0">
              <a:buNone/>
              <a:defRPr>
                <a:solidFill>
                  <a:srgbClr val="B7B7B7"/>
                </a:solidFill>
              </a:defRPr>
            </a:lvl3pPr>
            <a:lvl4pPr lvl="3" rtl="0">
              <a:buNone/>
              <a:defRPr>
                <a:solidFill>
                  <a:srgbClr val="B7B7B7"/>
                </a:solidFill>
              </a:defRPr>
            </a:lvl4pPr>
            <a:lvl5pPr lvl="4" rtl="0">
              <a:buNone/>
              <a:defRPr>
                <a:solidFill>
                  <a:srgbClr val="B7B7B7"/>
                </a:solidFill>
              </a:defRPr>
            </a:lvl5pPr>
            <a:lvl6pPr lvl="5" rtl="0">
              <a:buNone/>
              <a:defRPr>
                <a:solidFill>
                  <a:srgbClr val="B7B7B7"/>
                </a:solidFill>
              </a:defRPr>
            </a:lvl6pPr>
            <a:lvl7pPr lvl="6" rtl="0">
              <a:buNone/>
              <a:defRPr>
                <a:solidFill>
                  <a:srgbClr val="B7B7B7"/>
                </a:solidFill>
              </a:defRPr>
            </a:lvl7pPr>
            <a:lvl8pPr lvl="7" rtl="0">
              <a:buNone/>
              <a:defRPr>
                <a:solidFill>
                  <a:srgbClr val="B7B7B7"/>
                </a:solidFill>
              </a:defRPr>
            </a:lvl8pPr>
            <a:lvl9pPr lvl="8" rtl="0">
              <a:buNone/>
              <a:defRPr>
                <a:solidFill>
                  <a:srgbClr val="B7B7B7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3" name="Google Shape;133;p38"/>
          <p:cNvSpPr txBox="1"/>
          <p:nvPr/>
        </p:nvSpPr>
        <p:spPr>
          <a:xfrm>
            <a:off x="199650" y="4675475"/>
            <a:ext cx="83853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rgbClr val="B7B7B7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© 2023 Pinecone – All rights reserved</a:t>
            </a:r>
            <a:endParaRPr sz="1200">
              <a:solidFill>
                <a:srgbClr val="B7B7B7"/>
              </a:solidFill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ark">
  <p:cSld name="BLANK_2">
    <p:bg>
      <p:bgPr>
        <a:solidFill>
          <a:srgbClr val="030080"/>
        </a:solidFill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9"/>
          <p:cNvSpPr txBox="1"/>
          <p:nvPr>
            <p:ph idx="12" type="sldNum"/>
          </p:nvPr>
        </p:nvSpPr>
        <p:spPr>
          <a:xfrm>
            <a:off x="8432528" y="4653234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rgbClr val="6D9EEB"/>
                </a:solidFill>
              </a:defRPr>
            </a:lvl1pPr>
            <a:lvl2pPr lvl="1" rtl="0">
              <a:buNone/>
              <a:defRPr>
                <a:solidFill>
                  <a:srgbClr val="6D9EEB"/>
                </a:solidFill>
              </a:defRPr>
            </a:lvl2pPr>
            <a:lvl3pPr lvl="2" rtl="0">
              <a:buNone/>
              <a:defRPr>
                <a:solidFill>
                  <a:srgbClr val="6D9EEB"/>
                </a:solidFill>
              </a:defRPr>
            </a:lvl3pPr>
            <a:lvl4pPr lvl="3" rtl="0">
              <a:buNone/>
              <a:defRPr>
                <a:solidFill>
                  <a:srgbClr val="6D9EEB"/>
                </a:solidFill>
              </a:defRPr>
            </a:lvl4pPr>
            <a:lvl5pPr lvl="4" rtl="0">
              <a:buNone/>
              <a:defRPr>
                <a:solidFill>
                  <a:srgbClr val="6D9EEB"/>
                </a:solidFill>
              </a:defRPr>
            </a:lvl5pPr>
            <a:lvl6pPr lvl="5" rtl="0">
              <a:buNone/>
              <a:defRPr>
                <a:solidFill>
                  <a:srgbClr val="6D9EEB"/>
                </a:solidFill>
              </a:defRPr>
            </a:lvl6pPr>
            <a:lvl7pPr lvl="6" rtl="0">
              <a:buNone/>
              <a:defRPr>
                <a:solidFill>
                  <a:srgbClr val="6D9EEB"/>
                </a:solidFill>
              </a:defRPr>
            </a:lvl7pPr>
            <a:lvl8pPr lvl="7" rtl="0">
              <a:buNone/>
              <a:defRPr>
                <a:solidFill>
                  <a:srgbClr val="6D9EEB"/>
                </a:solidFill>
              </a:defRPr>
            </a:lvl8pPr>
            <a:lvl9pPr lvl="8" rtl="0">
              <a:buNone/>
              <a:defRPr>
                <a:solidFill>
                  <a:srgbClr val="6D9EEB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6" name="Google Shape;136;p39"/>
          <p:cNvSpPr txBox="1"/>
          <p:nvPr/>
        </p:nvSpPr>
        <p:spPr>
          <a:xfrm>
            <a:off x="199650" y="4675475"/>
            <a:ext cx="83853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rgbClr val="6D9EEB"/>
                </a:solidFill>
                <a:latin typeface="Roboto"/>
                <a:ea typeface="Roboto"/>
                <a:cs typeface="Roboto"/>
                <a:sym typeface="Roboto"/>
              </a:rPr>
              <a:t>© 2023 Pinecone – All rights reserved</a:t>
            </a:r>
            <a:endParaRPr sz="1200">
              <a:solidFill>
                <a:srgbClr val="6D9EEB"/>
              </a:solidFill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o copyright footer">
  <p:cSld name="BLANK_1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40"/>
          <p:cNvSpPr txBox="1"/>
          <p:nvPr>
            <p:ph idx="12" type="sldNum"/>
          </p:nvPr>
        </p:nvSpPr>
        <p:spPr>
          <a:xfrm>
            <a:off x="8432528" y="4653234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rgbClr val="B7B7B7"/>
                </a:solidFill>
              </a:defRPr>
            </a:lvl1pPr>
            <a:lvl2pPr lvl="1" rtl="0">
              <a:buNone/>
              <a:defRPr>
                <a:solidFill>
                  <a:srgbClr val="B7B7B7"/>
                </a:solidFill>
              </a:defRPr>
            </a:lvl2pPr>
            <a:lvl3pPr lvl="2" rtl="0">
              <a:buNone/>
              <a:defRPr>
                <a:solidFill>
                  <a:srgbClr val="B7B7B7"/>
                </a:solidFill>
              </a:defRPr>
            </a:lvl3pPr>
            <a:lvl4pPr lvl="3" rtl="0">
              <a:buNone/>
              <a:defRPr>
                <a:solidFill>
                  <a:srgbClr val="B7B7B7"/>
                </a:solidFill>
              </a:defRPr>
            </a:lvl4pPr>
            <a:lvl5pPr lvl="4" rtl="0">
              <a:buNone/>
              <a:defRPr>
                <a:solidFill>
                  <a:srgbClr val="B7B7B7"/>
                </a:solidFill>
              </a:defRPr>
            </a:lvl5pPr>
            <a:lvl6pPr lvl="5" rtl="0">
              <a:buNone/>
              <a:defRPr>
                <a:solidFill>
                  <a:srgbClr val="B7B7B7"/>
                </a:solidFill>
              </a:defRPr>
            </a:lvl6pPr>
            <a:lvl7pPr lvl="6" rtl="0">
              <a:buNone/>
              <a:defRPr>
                <a:solidFill>
                  <a:srgbClr val="B7B7B7"/>
                </a:solidFill>
              </a:defRPr>
            </a:lvl7pPr>
            <a:lvl8pPr lvl="7" rtl="0">
              <a:buNone/>
              <a:defRPr>
                <a:solidFill>
                  <a:srgbClr val="B7B7B7"/>
                </a:solidFill>
              </a:defRPr>
            </a:lvl8pPr>
            <a:lvl9pPr lvl="8" rtl="0">
              <a:buNone/>
              <a:defRPr>
                <a:solidFill>
                  <a:srgbClr val="B7B7B7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1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4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30080"/>
              </a:buClr>
              <a:buSzPts val="5200"/>
              <a:buNone/>
              <a:defRPr sz="5200">
                <a:solidFill>
                  <a:srgbClr val="030080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41" name="Google Shape;141;p4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529"/>
              </a:buClr>
              <a:buSzPts val="2800"/>
              <a:buFont typeface="Lato"/>
              <a:buNone/>
              <a:defRPr sz="2800">
                <a:solidFill>
                  <a:srgbClr val="222529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529"/>
              </a:buClr>
              <a:buSzPts val="2800"/>
              <a:buFont typeface="Lato"/>
              <a:buNone/>
              <a:defRPr sz="2800">
                <a:solidFill>
                  <a:srgbClr val="222529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529"/>
              </a:buClr>
              <a:buSzPts val="2800"/>
              <a:buFont typeface="Lato"/>
              <a:buNone/>
              <a:defRPr sz="2800">
                <a:solidFill>
                  <a:srgbClr val="222529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529"/>
              </a:buClr>
              <a:buSzPts val="2800"/>
              <a:buFont typeface="Lato"/>
              <a:buNone/>
              <a:defRPr sz="2800">
                <a:solidFill>
                  <a:srgbClr val="222529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529"/>
              </a:buClr>
              <a:buSzPts val="2800"/>
              <a:buFont typeface="Lato"/>
              <a:buNone/>
              <a:defRPr sz="2800">
                <a:solidFill>
                  <a:srgbClr val="222529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529"/>
              </a:buClr>
              <a:buSzPts val="2800"/>
              <a:buFont typeface="Lato"/>
              <a:buNone/>
              <a:defRPr sz="2800">
                <a:solidFill>
                  <a:srgbClr val="222529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529"/>
              </a:buClr>
              <a:buSzPts val="2800"/>
              <a:buFont typeface="Lato"/>
              <a:buNone/>
              <a:defRPr sz="2800">
                <a:solidFill>
                  <a:srgbClr val="222529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529"/>
              </a:buClr>
              <a:buSzPts val="2800"/>
              <a:buFont typeface="Lato"/>
              <a:buNone/>
              <a:defRPr sz="2800">
                <a:solidFill>
                  <a:srgbClr val="222529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529"/>
              </a:buClr>
              <a:buSzPts val="2800"/>
              <a:buFont typeface="Lato"/>
              <a:buNone/>
              <a:defRPr sz="2800">
                <a:solidFill>
                  <a:srgbClr val="222529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gram Half">
  <p:cSld name="SECTION_HEADER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42"/>
          <p:cNvSpPr txBox="1"/>
          <p:nvPr/>
        </p:nvSpPr>
        <p:spPr>
          <a:xfrm>
            <a:off x="576074" y="4784625"/>
            <a:ext cx="41964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rPr>
              <a:t>© 2024 Pinecone – All rights reserved</a:t>
            </a:r>
            <a:endParaRPr sz="700">
              <a:solidFill>
                <a:srgbClr val="B7B7B7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44" name="Google Shape;144;p42"/>
          <p:cNvSpPr txBox="1"/>
          <p:nvPr>
            <p:ph idx="12" type="sldNum"/>
          </p:nvPr>
        </p:nvSpPr>
        <p:spPr>
          <a:xfrm>
            <a:off x="8432525" y="4784631"/>
            <a:ext cx="548700" cy="130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gram Full">
  <p:cSld name="SECTION_HEADER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5"/>
          <p:cNvSpPr txBox="1"/>
          <p:nvPr/>
        </p:nvSpPr>
        <p:spPr>
          <a:xfrm>
            <a:off x="576074" y="4784625"/>
            <a:ext cx="41964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rPr>
              <a:t>© 2024 Pinecone – All rights reserved</a:t>
            </a:r>
            <a:endParaRPr sz="700">
              <a:solidFill>
                <a:srgbClr val="B7B7B7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8" name="Google Shape;18;p5"/>
          <p:cNvSpPr txBox="1"/>
          <p:nvPr>
            <p:ph idx="12" type="sldNum"/>
          </p:nvPr>
        </p:nvSpPr>
        <p:spPr>
          <a:xfrm>
            <a:off x="8432525" y="4784631"/>
            <a:ext cx="548700" cy="130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-4">
  <p:cSld name="CUSTOM_1">
    <p:bg>
      <p:bgPr>
        <a:solidFill>
          <a:schemeClr val="dk1"/>
        </a:solid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eature Dark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44"/>
          <p:cNvSpPr txBox="1"/>
          <p:nvPr/>
        </p:nvSpPr>
        <p:spPr>
          <a:xfrm>
            <a:off x="576075" y="4784625"/>
            <a:ext cx="39993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rPr>
              <a:t>© 2024 Pinecone – All rights reserved</a:t>
            </a:r>
            <a:endParaRPr sz="700">
              <a:solidFill>
                <a:srgbClr val="B7B7B7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48" name="Google Shape;148;p44"/>
          <p:cNvSpPr txBox="1"/>
          <p:nvPr>
            <p:ph idx="12" type="sldNum"/>
          </p:nvPr>
        </p:nvSpPr>
        <p:spPr>
          <a:xfrm>
            <a:off x="8432525" y="4784631"/>
            <a:ext cx="548700" cy="130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eature Light">
  <p:cSld name="SECTION_HEADER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45"/>
          <p:cNvSpPr txBox="1"/>
          <p:nvPr/>
        </p:nvSpPr>
        <p:spPr>
          <a:xfrm>
            <a:off x="576074" y="4784625"/>
            <a:ext cx="41964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rPr>
              <a:t>© 2024 Pinecone – All rights reserved</a:t>
            </a:r>
            <a:endParaRPr sz="700">
              <a:solidFill>
                <a:srgbClr val="B7B7B7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51" name="Google Shape;151;p45"/>
          <p:cNvSpPr txBox="1"/>
          <p:nvPr>
            <p:ph idx="12" type="sldNum"/>
          </p:nvPr>
        </p:nvSpPr>
        <p:spPr>
          <a:xfrm>
            <a:off x="8432525" y="4784631"/>
            <a:ext cx="548700" cy="130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eature Light 1">
  <p:cSld name="SECTION_HEADER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46"/>
          <p:cNvSpPr txBox="1"/>
          <p:nvPr/>
        </p:nvSpPr>
        <p:spPr>
          <a:xfrm>
            <a:off x="576074" y="4784625"/>
            <a:ext cx="41964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rPr>
              <a:t>© 2024 Pinecone – All rights reserved</a:t>
            </a:r>
            <a:endParaRPr sz="700">
              <a:solidFill>
                <a:srgbClr val="B7B7B7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54" name="Google Shape;154;p46"/>
          <p:cNvSpPr txBox="1"/>
          <p:nvPr>
            <p:ph idx="12" type="sldNum"/>
          </p:nvPr>
        </p:nvSpPr>
        <p:spPr>
          <a:xfrm>
            <a:off x="8432525" y="4784631"/>
            <a:ext cx="548700" cy="130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eature Dark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49"/>
          <p:cNvSpPr txBox="1"/>
          <p:nvPr/>
        </p:nvSpPr>
        <p:spPr>
          <a:xfrm>
            <a:off x="576075" y="4784625"/>
            <a:ext cx="39993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rPr>
              <a:t>© 2024 Pinecone – All rights reserved</a:t>
            </a:r>
            <a:endParaRPr sz="700">
              <a:solidFill>
                <a:srgbClr val="B7B7B7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62" name="Google Shape;162;p49"/>
          <p:cNvSpPr txBox="1"/>
          <p:nvPr>
            <p:ph idx="12" type="sldNum"/>
          </p:nvPr>
        </p:nvSpPr>
        <p:spPr>
          <a:xfrm>
            <a:off x="8432525" y="4784631"/>
            <a:ext cx="548700" cy="130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eature Light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50"/>
          <p:cNvSpPr txBox="1"/>
          <p:nvPr/>
        </p:nvSpPr>
        <p:spPr>
          <a:xfrm>
            <a:off x="576074" y="4784625"/>
            <a:ext cx="41964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rPr>
              <a:t>© 2024 Pinecone – All rights reserved</a:t>
            </a:r>
            <a:endParaRPr sz="700">
              <a:solidFill>
                <a:srgbClr val="B7B7B7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65" name="Google Shape;165;p50"/>
          <p:cNvSpPr txBox="1"/>
          <p:nvPr>
            <p:ph idx="12" type="sldNum"/>
          </p:nvPr>
        </p:nvSpPr>
        <p:spPr>
          <a:xfrm>
            <a:off x="8432525" y="4784631"/>
            <a:ext cx="548700" cy="130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gram Full">
  <p:cSld name="SECTION_HEADER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51"/>
          <p:cNvSpPr txBox="1"/>
          <p:nvPr/>
        </p:nvSpPr>
        <p:spPr>
          <a:xfrm>
            <a:off x="576074" y="4784625"/>
            <a:ext cx="41964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rPr>
              <a:t>© 2024 Pinecone – All rights reserved</a:t>
            </a:r>
            <a:endParaRPr sz="700">
              <a:solidFill>
                <a:srgbClr val="B7B7B7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68" name="Google Shape;168;p51"/>
          <p:cNvSpPr txBox="1"/>
          <p:nvPr>
            <p:ph idx="12" type="sldNum"/>
          </p:nvPr>
        </p:nvSpPr>
        <p:spPr>
          <a:xfrm>
            <a:off x="8432525" y="4784631"/>
            <a:ext cx="548700" cy="130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gram Half">
  <p:cSld name="SECTION_HEADER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52"/>
          <p:cNvSpPr txBox="1"/>
          <p:nvPr/>
        </p:nvSpPr>
        <p:spPr>
          <a:xfrm>
            <a:off x="576074" y="4784625"/>
            <a:ext cx="41964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rPr>
              <a:t>© 2024 Pinecone – All rights reserved</a:t>
            </a:r>
            <a:endParaRPr sz="700">
              <a:solidFill>
                <a:srgbClr val="B7B7B7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71" name="Google Shape;171;p52"/>
          <p:cNvSpPr txBox="1"/>
          <p:nvPr>
            <p:ph idx="12" type="sldNum"/>
          </p:nvPr>
        </p:nvSpPr>
        <p:spPr>
          <a:xfrm>
            <a:off x="8432525" y="4784631"/>
            <a:ext cx="548700" cy="130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eature Split">
  <p:cSld name="SECTION_HEADER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53"/>
          <p:cNvSpPr txBox="1"/>
          <p:nvPr/>
        </p:nvSpPr>
        <p:spPr>
          <a:xfrm>
            <a:off x="576074" y="4784625"/>
            <a:ext cx="41964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rPr>
              <a:t>© 2024 Pinecone – All rights reserved</a:t>
            </a:r>
            <a:endParaRPr sz="700">
              <a:solidFill>
                <a:srgbClr val="B7B7B7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74" name="Google Shape;174;p53"/>
          <p:cNvSpPr txBox="1"/>
          <p:nvPr>
            <p:ph idx="12" type="sldNum"/>
          </p:nvPr>
        </p:nvSpPr>
        <p:spPr>
          <a:xfrm>
            <a:off x="8432525" y="4784631"/>
            <a:ext cx="548700" cy="130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gram Half">
  <p:cSld name="SECTION_HEADER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6"/>
          <p:cNvSpPr txBox="1"/>
          <p:nvPr/>
        </p:nvSpPr>
        <p:spPr>
          <a:xfrm>
            <a:off x="576074" y="4784625"/>
            <a:ext cx="41964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rPr>
              <a:t>© 2024 Pinecone – All rights reserved</a:t>
            </a:r>
            <a:endParaRPr sz="700">
              <a:solidFill>
                <a:srgbClr val="B7B7B7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1" name="Google Shape;21;p6"/>
          <p:cNvSpPr txBox="1"/>
          <p:nvPr>
            <p:ph idx="12" type="sldNum"/>
          </p:nvPr>
        </p:nvSpPr>
        <p:spPr>
          <a:xfrm>
            <a:off x="8432525" y="4784631"/>
            <a:ext cx="548700" cy="130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hite" type="blank">
  <p:cSld name="BLANK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54"/>
          <p:cNvSpPr txBox="1"/>
          <p:nvPr>
            <p:ph idx="12" type="sldNum"/>
          </p:nvPr>
        </p:nvSpPr>
        <p:spPr>
          <a:xfrm>
            <a:off x="8432525" y="4784631"/>
            <a:ext cx="548700" cy="130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7" name="Google Shape;177;p54"/>
          <p:cNvSpPr txBox="1"/>
          <p:nvPr/>
        </p:nvSpPr>
        <p:spPr>
          <a:xfrm>
            <a:off x="576074" y="4784625"/>
            <a:ext cx="41964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rPr>
              <a:t>© 2024 Pinecone – All rights reserved</a:t>
            </a:r>
            <a:endParaRPr sz="700">
              <a:solidFill>
                <a:srgbClr val="B7B7B7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ark">
  <p:cSld name="BLANK_2">
    <p:bg>
      <p:bgPr>
        <a:solidFill>
          <a:schemeClr val="dk2"/>
        </a:solidFill>
      </p:bgPr>
    </p:bg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55"/>
          <p:cNvSpPr txBox="1"/>
          <p:nvPr>
            <p:ph idx="12" type="sldNum"/>
          </p:nvPr>
        </p:nvSpPr>
        <p:spPr>
          <a:xfrm>
            <a:off x="8432525" y="4782318"/>
            <a:ext cx="548700" cy="130800"/>
          </a:xfrm>
          <a:prstGeom prst="rect">
            <a:avLst/>
          </a:prstGeom>
          <a:noFill/>
        </p:spPr>
        <p:txBody>
          <a:bodyPr anchorCtr="0" anchor="ctr" bIns="0" lIns="0" spcFirstLastPara="1" rIns="0" wrap="square" tIns="0">
            <a:normAutofit/>
          </a:bodyPr>
          <a:lstStyle>
            <a:lvl1pPr lvl="0" rtl="0">
              <a:buNone/>
              <a:defRPr sz="700">
                <a:solidFill>
                  <a:srgbClr val="9E9E9E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buNone/>
              <a:defRPr sz="700">
                <a:solidFill>
                  <a:srgbClr val="9E9E9E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buNone/>
              <a:defRPr sz="700">
                <a:solidFill>
                  <a:srgbClr val="9E9E9E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buNone/>
              <a:defRPr sz="700">
                <a:solidFill>
                  <a:srgbClr val="9E9E9E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buNone/>
              <a:defRPr sz="700">
                <a:solidFill>
                  <a:srgbClr val="9E9E9E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buNone/>
              <a:defRPr sz="700">
                <a:solidFill>
                  <a:srgbClr val="9E9E9E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buNone/>
              <a:defRPr sz="700">
                <a:solidFill>
                  <a:srgbClr val="9E9E9E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buNone/>
              <a:defRPr sz="700">
                <a:solidFill>
                  <a:srgbClr val="9E9E9E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buNone/>
              <a:defRPr sz="700">
                <a:solidFill>
                  <a:srgbClr val="9E9E9E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0" name="Google Shape;180;p55"/>
          <p:cNvSpPr txBox="1"/>
          <p:nvPr/>
        </p:nvSpPr>
        <p:spPr>
          <a:xfrm>
            <a:off x="576074" y="4782312"/>
            <a:ext cx="41964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9E9E9E"/>
                </a:solidFill>
                <a:latin typeface="Inter"/>
                <a:ea typeface="Inter"/>
                <a:cs typeface="Inter"/>
                <a:sym typeface="Inter"/>
              </a:rPr>
              <a:t>© 2024 Pinecone – All rights reserved</a:t>
            </a:r>
            <a:endParaRPr sz="700">
              <a:solidFill>
                <a:srgbClr val="9E9E9E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- No copyright footer">
  <p:cSld name="BLANK_1"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- Grid">
  <p:cSld name="BLANK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57"/>
          <p:cNvSpPr txBox="1"/>
          <p:nvPr>
            <p:ph idx="12" type="sldNum"/>
          </p:nvPr>
        </p:nvSpPr>
        <p:spPr>
          <a:xfrm>
            <a:off x="8432525" y="4784631"/>
            <a:ext cx="548700" cy="130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58"/>
          <p:cNvSpPr txBox="1"/>
          <p:nvPr>
            <p:ph type="title"/>
          </p:nvPr>
        </p:nvSpPr>
        <p:spPr>
          <a:xfrm>
            <a:off x="311700" y="303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30080"/>
              </a:buClr>
              <a:buSzPts val="2800"/>
              <a:buNone/>
              <a:defRPr>
                <a:solidFill>
                  <a:srgbClr val="03008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6" name="Google Shape;186;p58"/>
          <p:cNvSpPr txBox="1"/>
          <p:nvPr>
            <p:ph idx="1" type="body"/>
          </p:nvPr>
        </p:nvSpPr>
        <p:spPr>
          <a:xfrm>
            <a:off x="311700" y="10107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222529"/>
              </a:buClr>
              <a:buSzPts val="1800"/>
              <a:buFont typeface="Lato Light"/>
              <a:buChar char="•"/>
              <a:defRPr>
                <a:solidFill>
                  <a:srgbClr val="222529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222529"/>
              </a:buClr>
              <a:buSzPts val="1400"/>
              <a:buFont typeface="Lato Light"/>
              <a:buChar char="‐"/>
              <a:defRPr>
                <a:solidFill>
                  <a:srgbClr val="222529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rgbClr val="222529"/>
              </a:buClr>
              <a:buSzPts val="1400"/>
              <a:buFont typeface="Lato Light"/>
              <a:buChar char="‑"/>
              <a:defRPr>
                <a:solidFill>
                  <a:srgbClr val="222529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rgbClr val="222529"/>
              </a:buClr>
              <a:buSzPts val="1400"/>
              <a:buFont typeface="Lato Light"/>
              <a:buChar char="‑"/>
              <a:defRPr>
                <a:solidFill>
                  <a:srgbClr val="222529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rgbClr val="222529"/>
              </a:buClr>
              <a:buSzPts val="1400"/>
              <a:buFont typeface="Lato Light"/>
              <a:buChar char="○"/>
              <a:defRPr>
                <a:solidFill>
                  <a:srgbClr val="222529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rgbClr val="222529"/>
              </a:buClr>
              <a:buSzPts val="1400"/>
              <a:buFont typeface="Lato Light"/>
              <a:buChar char="■"/>
              <a:defRPr>
                <a:solidFill>
                  <a:srgbClr val="222529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rgbClr val="222529"/>
              </a:buClr>
              <a:buSzPts val="1400"/>
              <a:buFont typeface="Lato Light"/>
              <a:buChar char="●"/>
              <a:defRPr>
                <a:solidFill>
                  <a:srgbClr val="222529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rgbClr val="222529"/>
              </a:buClr>
              <a:buSzPts val="1400"/>
              <a:buFont typeface="Lato Light"/>
              <a:buChar char="○"/>
              <a:defRPr>
                <a:solidFill>
                  <a:srgbClr val="222529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rgbClr val="222529"/>
              </a:buClr>
              <a:buSzPts val="1400"/>
              <a:buFont typeface="Lato Light"/>
              <a:buChar char="■"/>
              <a:defRPr>
                <a:solidFill>
                  <a:srgbClr val="222529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1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5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30080"/>
              </a:buClr>
              <a:buSzPts val="5200"/>
              <a:buNone/>
              <a:defRPr sz="5200">
                <a:solidFill>
                  <a:srgbClr val="030080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89" name="Google Shape;189;p5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529"/>
              </a:buClr>
              <a:buSzPts val="2800"/>
              <a:buFont typeface="Lato"/>
              <a:buNone/>
              <a:defRPr sz="2800">
                <a:solidFill>
                  <a:srgbClr val="222529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529"/>
              </a:buClr>
              <a:buSzPts val="2800"/>
              <a:buFont typeface="Lato"/>
              <a:buNone/>
              <a:defRPr sz="2800">
                <a:solidFill>
                  <a:srgbClr val="222529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529"/>
              </a:buClr>
              <a:buSzPts val="2800"/>
              <a:buFont typeface="Lato"/>
              <a:buNone/>
              <a:defRPr sz="2800">
                <a:solidFill>
                  <a:srgbClr val="222529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529"/>
              </a:buClr>
              <a:buSzPts val="2800"/>
              <a:buFont typeface="Lato"/>
              <a:buNone/>
              <a:defRPr sz="2800">
                <a:solidFill>
                  <a:srgbClr val="222529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529"/>
              </a:buClr>
              <a:buSzPts val="2800"/>
              <a:buFont typeface="Lato"/>
              <a:buNone/>
              <a:defRPr sz="2800">
                <a:solidFill>
                  <a:srgbClr val="222529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529"/>
              </a:buClr>
              <a:buSzPts val="2800"/>
              <a:buFont typeface="Lato"/>
              <a:buNone/>
              <a:defRPr sz="2800">
                <a:solidFill>
                  <a:srgbClr val="222529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529"/>
              </a:buClr>
              <a:buSzPts val="2800"/>
              <a:buFont typeface="Lato"/>
              <a:buNone/>
              <a:defRPr sz="2800">
                <a:solidFill>
                  <a:srgbClr val="222529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529"/>
              </a:buClr>
              <a:buSzPts val="2800"/>
              <a:buFont typeface="Lato"/>
              <a:buNone/>
              <a:defRPr sz="2800">
                <a:solidFill>
                  <a:srgbClr val="222529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529"/>
              </a:buClr>
              <a:buSzPts val="2800"/>
              <a:buFont typeface="Lato"/>
              <a:buNone/>
              <a:defRPr sz="2800">
                <a:solidFill>
                  <a:srgbClr val="222529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ght">
  <p:cSld name="BLANK_3">
    <p:bg>
      <p:bgPr>
        <a:solidFill>
          <a:srgbClr val="F1F5F8"/>
        </a:solidFill>
      </p:bgPr>
    </p:bg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60"/>
          <p:cNvSpPr txBox="1"/>
          <p:nvPr>
            <p:ph idx="12" type="sldNum"/>
          </p:nvPr>
        </p:nvSpPr>
        <p:spPr>
          <a:xfrm>
            <a:off x="8432525" y="4784631"/>
            <a:ext cx="548700" cy="130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2" name="Google Shape;192;p60"/>
          <p:cNvSpPr txBox="1"/>
          <p:nvPr/>
        </p:nvSpPr>
        <p:spPr>
          <a:xfrm>
            <a:off x="576074" y="4784625"/>
            <a:ext cx="41964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rPr>
              <a:t>© 2024 Pinecone – All rights reserved</a:t>
            </a:r>
            <a:endParaRPr sz="700">
              <a:solidFill>
                <a:srgbClr val="B7B7B7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eature Dark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63"/>
          <p:cNvSpPr txBox="1"/>
          <p:nvPr/>
        </p:nvSpPr>
        <p:spPr>
          <a:xfrm>
            <a:off x="576075" y="4784625"/>
            <a:ext cx="39993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rPr>
              <a:t>© 2024 Pinecone – All rights reserved</a:t>
            </a:r>
            <a:endParaRPr sz="700">
              <a:solidFill>
                <a:srgbClr val="B7B7B7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00" name="Google Shape;200;p63"/>
          <p:cNvSpPr txBox="1"/>
          <p:nvPr>
            <p:ph idx="12" type="sldNum"/>
          </p:nvPr>
        </p:nvSpPr>
        <p:spPr>
          <a:xfrm>
            <a:off x="8432525" y="4784631"/>
            <a:ext cx="548700" cy="130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eature Light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64"/>
          <p:cNvSpPr txBox="1"/>
          <p:nvPr/>
        </p:nvSpPr>
        <p:spPr>
          <a:xfrm>
            <a:off x="576074" y="4784625"/>
            <a:ext cx="41964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rPr>
              <a:t>© 2024 Pinecone – All rights reserved</a:t>
            </a:r>
            <a:endParaRPr sz="700">
              <a:solidFill>
                <a:srgbClr val="B7B7B7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03" name="Google Shape;203;p64"/>
          <p:cNvSpPr txBox="1"/>
          <p:nvPr>
            <p:ph idx="12" type="sldNum"/>
          </p:nvPr>
        </p:nvSpPr>
        <p:spPr>
          <a:xfrm>
            <a:off x="8432525" y="4784631"/>
            <a:ext cx="548700" cy="130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eature Split">
  <p:cSld name="SECTION_HEADER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7"/>
          <p:cNvSpPr txBox="1"/>
          <p:nvPr/>
        </p:nvSpPr>
        <p:spPr>
          <a:xfrm>
            <a:off x="576074" y="4784625"/>
            <a:ext cx="41964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rPr>
              <a:t>© 2024 Pinecone – All rights reserved</a:t>
            </a:r>
            <a:endParaRPr sz="700">
              <a:solidFill>
                <a:srgbClr val="B7B7B7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4" name="Google Shape;24;p7"/>
          <p:cNvSpPr txBox="1"/>
          <p:nvPr>
            <p:ph idx="12" type="sldNum"/>
          </p:nvPr>
        </p:nvSpPr>
        <p:spPr>
          <a:xfrm>
            <a:off x="8432525" y="4784631"/>
            <a:ext cx="548700" cy="130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gram Full">
  <p:cSld name="SECTION_HEADER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65"/>
          <p:cNvSpPr txBox="1"/>
          <p:nvPr/>
        </p:nvSpPr>
        <p:spPr>
          <a:xfrm>
            <a:off x="576074" y="4784625"/>
            <a:ext cx="41964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rPr>
              <a:t>© 2024 Pinecone – All rights reserved</a:t>
            </a:r>
            <a:endParaRPr sz="700">
              <a:solidFill>
                <a:srgbClr val="B7B7B7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06" name="Google Shape;206;p65"/>
          <p:cNvSpPr txBox="1"/>
          <p:nvPr>
            <p:ph idx="12" type="sldNum"/>
          </p:nvPr>
        </p:nvSpPr>
        <p:spPr>
          <a:xfrm>
            <a:off x="8432525" y="4784631"/>
            <a:ext cx="548700" cy="130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gram Half">
  <p:cSld name="SECTION_HEADER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66"/>
          <p:cNvSpPr txBox="1"/>
          <p:nvPr/>
        </p:nvSpPr>
        <p:spPr>
          <a:xfrm>
            <a:off x="576074" y="4784625"/>
            <a:ext cx="41964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rPr>
              <a:t>© 2024 Pinecone – All rights reserved</a:t>
            </a:r>
            <a:endParaRPr sz="700">
              <a:solidFill>
                <a:srgbClr val="B7B7B7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09" name="Google Shape;209;p66"/>
          <p:cNvSpPr txBox="1"/>
          <p:nvPr>
            <p:ph idx="12" type="sldNum"/>
          </p:nvPr>
        </p:nvSpPr>
        <p:spPr>
          <a:xfrm>
            <a:off x="8432525" y="4784631"/>
            <a:ext cx="548700" cy="130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eature Split">
  <p:cSld name="SECTION_HEADER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67"/>
          <p:cNvSpPr txBox="1"/>
          <p:nvPr/>
        </p:nvSpPr>
        <p:spPr>
          <a:xfrm>
            <a:off x="576074" y="4784625"/>
            <a:ext cx="41964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rPr>
              <a:t>© 2024 Pinecone – All rights reserved</a:t>
            </a:r>
            <a:endParaRPr sz="700">
              <a:solidFill>
                <a:srgbClr val="B7B7B7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12" name="Google Shape;212;p67"/>
          <p:cNvSpPr txBox="1"/>
          <p:nvPr>
            <p:ph idx="12" type="sldNum"/>
          </p:nvPr>
        </p:nvSpPr>
        <p:spPr>
          <a:xfrm>
            <a:off x="8432525" y="4784631"/>
            <a:ext cx="548700" cy="130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hite" type="blank">
  <p:cSld name="BLANK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68"/>
          <p:cNvSpPr txBox="1"/>
          <p:nvPr>
            <p:ph idx="12" type="sldNum"/>
          </p:nvPr>
        </p:nvSpPr>
        <p:spPr>
          <a:xfrm>
            <a:off x="8432525" y="4784631"/>
            <a:ext cx="548700" cy="130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5" name="Google Shape;215;p68"/>
          <p:cNvSpPr txBox="1"/>
          <p:nvPr/>
        </p:nvSpPr>
        <p:spPr>
          <a:xfrm>
            <a:off x="576074" y="4784625"/>
            <a:ext cx="41964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rPr>
              <a:t>© 2024 Pinecone – All rights reserved</a:t>
            </a:r>
            <a:endParaRPr sz="700">
              <a:solidFill>
                <a:srgbClr val="B7B7B7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ght">
  <p:cSld name="BLANK_3">
    <p:bg>
      <p:bgPr>
        <a:solidFill>
          <a:srgbClr val="F1F5F8"/>
        </a:solidFill>
      </p:bgPr>
    </p:bg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69"/>
          <p:cNvSpPr txBox="1"/>
          <p:nvPr>
            <p:ph idx="12" type="sldNum"/>
          </p:nvPr>
        </p:nvSpPr>
        <p:spPr>
          <a:xfrm>
            <a:off x="8432525" y="4784631"/>
            <a:ext cx="548700" cy="130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8" name="Google Shape;218;p69"/>
          <p:cNvSpPr txBox="1"/>
          <p:nvPr/>
        </p:nvSpPr>
        <p:spPr>
          <a:xfrm>
            <a:off x="576074" y="4784625"/>
            <a:ext cx="41964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rPr>
              <a:t>© 2024 Pinecone – All rights reserved</a:t>
            </a:r>
            <a:endParaRPr sz="700">
              <a:solidFill>
                <a:srgbClr val="B7B7B7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ark">
  <p:cSld name="BLANK_2">
    <p:bg>
      <p:bgPr>
        <a:solidFill>
          <a:schemeClr val="dk2"/>
        </a:solidFill>
      </p:bgPr>
    </p:bg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- No copyright footer">
  <p:cSld name="BLANK_1"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- Grid">
  <p:cSld name="BLANK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72"/>
          <p:cNvSpPr txBox="1"/>
          <p:nvPr>
            <p:ph idx="12" type="sldNum"/>
          </p:nvPr>
        </p:nvSpPr>
        <p:spPr>
          <a:xfrm>
            <a:off x="8432525" y="4784631"/>
            <a:ext cx="548700" cy="130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hite" type="blank">
  <p:cSld name="BLANK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8"/>
          <p:cNvSpPr txBox="1"/>
          <p:nvPr>
            <p:ph idx="12" type="sldNum"/>
          </p:nvPr>
        </p:nvSpPr>
        <p:spPr>
          <a:xfrm>
            <a:off x="8432525" y="4784631"/>
            <a:ext cx="548700" cy="130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" name="Google Shape;27;p8"/>
          <p:cNvSpPr txBox="1"/>
          <p:nvPr/>
        </p:nvSpPr>
        <p:spPr>
          <a:xfrm>
            <a:off x="576074" y="4784625"/>
            <a:ext cx="41964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rPr>
              <a:t>© 2024 Pinecone – All rights reserved</a:t>
            </a:r>
            <a:endParaRPr sz="700">
              <a:solidFill>
                <a:srgbClr val="B7B7B7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ark">
  <p:cSld name="BLANK_2">
    <p:bg>
      <p:bgPr>
        <a:solidFill>
          <a:srgbClr val="030080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9"/>
          <p:cNvSpPr txBox="1"/>
          <p:nvPr>
            <p:ph idx="12" type="sldNum"/>
          </p:nvPr>
        </p:nvSpPr>
        <p:spPr>
          <a:xfrm>
            <a:off x="8432525" y="4782318"/>
            <a:ext cx="548700" cy="130800"/>
          </a:xfrm>
          <a:prstGeom prst="rect">
            <a:avLst/>
          </a:prstGeom>
          <a:noFill/>
        </p:spPr>
        <p:txBody>
          <a:bodyPr anchorCtr="0" anchor="ctr" bIns="0" lIns="0" spcFirstLastPara="1" rIns="0" wrap="square" tIns="0">
            <a:normAutofit/>
          </a:bodyPr>
          <a:lstStyle>
            <a:lvl1pPr lvl="0" rtl="0">
              <a:buNone/>
              <a:defRPr sz="7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buNone/>
              <a:defRPr sz="7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buNone/>
              <a:defRPr sz="7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buNone/>
              <a:defRPr sz="7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buNone/>
              <a:defRPr sz="7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buNone/>
              <a:defRPr sz="7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buNone/>
              <a:defRPr sz="7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buNone/>
              <a:defRPr sz="7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buNone/>
              <a:defRPr sz="7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" name="Google Shape;30;p9"/>
          <p:cNvSpPr txBox="1"/>
          <p:nvPr/>
        </p:nvSpPr>
        <p:spPr>
          <a:xfrm>
            <a:off x="576074" y="4782312"/>
            <a:ext cx="41964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© 2024 Pinecone – All rights reserved</a:t>
            </a:r>
            <a:endParaRPr sz="70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- No copyright footer">
  <p:cSld name="BLANK_1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5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3" Type="http://schemas.openxmlformats.org/officeDocument/2006/relationships/theme" Target="../theme/theme3.xml"/><Relationship Id="rId12" Type="http://schemas.openxmlformats.org/officeDocument/2006/relationships/slideLayout" Target="../slideLayouts/slideLayout24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/Relationships>
</file>

<file path=ppt/slideMasters/_rels/slideMaster3.xml.rels><?xml version="1.0" encoding="UTF-8" standalone="yes"?><Relationships xmlns="http://schemas.openxmlformats.org/package/2006/relationships"><Relationship Id="rId20" Type="http://schemas.openxmlformats.org/officeDocument/2006/relationships/theme" Target="../theme/theme4.xml"/><Relationship Id="rId11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7.xml"/><Relationship Id="rId1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39.xml"/><Relationship Id="rId14" Type="http://schemas.openxmlformats.org/officeDocument/2006/relationships/slideLayout" Target="../slideLayouts/slideLayout38.xml"/><Relationship Id="rId17" Type="http://schemas.openxmlformats.org/officeDocument/2006/relationships/slideLayout" Target="../slideLayouts/slideLayout41.xml"/><Relationship Id="rId16" Type="http://schemas.openxmlformats.org/officeDocument/2006/relationships/slideLayout" Target="../slideLayouts/slideLayout40.xml"/><Relationship Id="rId5" Type="http://schemas.openxmlformats.org/officeDocument/2006/relationships/slideLayout" Target="../slideLayouts/slideLayout29.xml"/><Relationship Id="rId19" Type="http://schemas.openxmlformats.org/officeDocument/2006/relationships/slideLayout" Target="../slideLayouts/slideLayout43.xml"/><Relationship Id="rId6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42.xml"/><Relationship Id="rId7" Type="http://schemas.openxmlformats.org/officeDocument/2006/relationships/slideLayout" Target="../slideLayouts/slideLayout31.xml"/><Relationship Id="rId8" Type="http://schemas.openxmlformats.org/officeDocument/2006/relationships/slideLayout" Target="../slideLayouts/slideLayout32.xml"/></Relationships>
</file>

<file path=ppt/slideMasters/_rels/slideMaster4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54.xml"/><Relationship Id="rId10" Type="http://schemas.openxmlformats.org/officeDocument/2006/relationships/slideLayout" Target="../slideLayouts/slideLayout53.xml"/><Relationship Id="rId13" Type="http://schemas.openxmlformats.org/officeDocument/2006/relationships/slideLayout" Target="../slideLayouts/slideLayout56.xml"/><Relationship Id="rId12" Type="http://schemas.openxmlformats.org/officeDocument/2006/relationships/slideLayout" Target="../slideLayouts/slideLayout55.xml"/><Relationship Id="rId1" Type="http://schemas.openxmlformats.org/officeDocument/2006/relationships/slideLayout" Target="../slideLayouts/slideLayout44.xml"/><Relationship Id="rId2" Type="http://schemas.openxmlformats.org/officeDocument/2006/relationships/slideLayout" Target="../slideLayouts/slideLayout45.xml"/><Relationship Id="rId3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7.xml"/><Relationship Id="rId9" Type="http://schemas.openxmlformats.org/officeDocument/2006/relationships/slideLayout" Target="../slideLayouts/slideLayout52.xml"/><Relationship Id="rId14" Type="http://schemas.openxmlformats.org/officeDocument/2006/relationships/theme" Target="../theme/theme6.xml"/><Relationship Id="rId5" Type="http://schemas.openxmlformats.org/officeDocument/2006/relationships/slideLayout" Target="../slideLayouts/slideLayout48.xml"/><Relationship Id="rId6" Type="http://schemas.openxmlformats.org/officeDocument/2006/relationships/slideLayout" Target="../slideLayouts/slideLayout49.xml"/><Relationship Id="rId7" Type="http://schemas.openxmlformats.org/officeDocument/2006/relationships/slideLayout" Target="../slideLayouts/slideLayout50.xml"/><Relationship Id="rId8" Type="http://schemas.openxmlformats.org/officeDocument/2006/relationships/slideLayout" Target="../slideLayouts/slideLayout51.xml"/></Relationships>
</file>

<file path=ppt/slideMasters/_rels/slideMaster5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67.xml"/><Relationship Id="rId10" Type="http://schemas.openxmlformats.org/officeDocument/2006/relationships/slideLayout" Target="../slideLayouts/slideLayout66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57.xml"/><Relationship Id="rId2" Type="http://schemas.openxmlformats.org/officeDocument/2006/relationships/slideLayout" Target="../slideLayouts/slideLayout58.xml"/><Relationship Id="rId3" Type="http://schemas.openxmlformats.org/officeDocument/2006/relationships/slideLayout" Target="../slideLayouts/slideLayout59.xml"/><Relationship Id="rId4" Type="http://schemas.openxmlformats.org/officeDocument/2006/relationships/slideLayout" Target="../slideLayouts/slideLayout60.xml"/><Relationship Id="rId9" Type="http://schemas.openxmlformats.org/officeDocument/2006/relationships/slideLayout" Target="../slideLayouts/slideLayout65.xml"/><Relationship Id="rId5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2.xml"/><Relationship Id="rId7" Type="http://schemas.openxmlformats.org/officeDocument/2006/relationships/slideLayout" Target="../slideLayouts/slideLayout63.xml"/><Relationship Id="rId8" Type="http://schemas.openxmlformats.org/officeDocument/2006/relationships/slideLayout" Target="../slideLayouts/slideLayout64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F1F5F8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5"/>
          <p:cNvSpPr txBox="1"/>
          <p:nvPr>
            <p:ph type="title"/>
          </p:nvPr>
        </p:nvSpPr>
        <p:spPr>
          <a:xfrm>
            <a:off x="311700" y="3032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C17FF"/>
              </a:buClr>
              <a:buSzPts val="2800"/>
              <a:buFont typeface="Helvetica Neue"/>
              <a:buNone/>
              <a:defRPr b="1" sz="2800">
                <a:solidFill>
                  <a:srgbClr val="1C17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3" name="Google Shape;43;p15"/>
          <p:cNvSpPr txBox="1"/>
          <p:nvPr>
            <p:ph idx="1" type="body"/>
          </p:nvPr>
        </p:nvSpPr>
        <p:spPr>
          <a:xfrm>
            <a:off x="311700" y="1010700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C17FF"/>
              </a:buClr>
              <a:buSzPts val="1800"/>
              <a:buFont typeface="Helvetica Neue"/>
              <a:buChar char="·"/>
              <a:defRPr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Char char="‐"/>
              <a:defRPr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Char char="‑"/>
              <a:defRPr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Char char="●"/>
              <a:defRPr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Char char="○"/>
              <a:defRPr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Char char="■"/>
              <a:defRPr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Char char="●"/>
              <a:defRPr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Char char="○"/>
              <a:defRPr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Char char="■"/>
              <a:defRPr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44" name="Google Shape;44;p15"/>
          <p:cNvSpPr txBox="1"/>
          <p:nvPr>
            <p:ph idx="12" type="sldNum"/>
          </p:nvPr>
        </p:nvSpPr>
        <p:spPr>
          <a:xfrm>
            <a:off x="8670064" y="4769625"/>
            <a:ext cx="386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rgbClr val="1C17FF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rtl="0" algn="r">
              <a:buNone/>
              <a:defRPr sz="1000">
                <a:solidFill>
                  <a:srgbClr val="1C17FF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rtl="0" algn="r">
              <a:buNone/>
              <a:defRPr sz="1000">
                <a:solidFill>
                  <a:srgbClr val="1C17FF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lvl="3" rtl="0" algn="r">
              <a:buNone/>
              <a:defRPr sz="1000">
                <a:solidFill>
                  <a:srgbClr val="1C17FF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lvl="4" rtl="0" algn="r">
              <a:buNone/>
              <a:defRPr sz="1000">
                <a:solidFill>
                  <a:srgbClr val="1C17FF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lvl="5" rtl="0" algn="r">
              <a:buNone/>
              <a:defRPr sz="1000">
                <a:solidFill>
                  <a:srgbClr val="1C17FF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rtl="0" algn="r">
              <a:buNone/>
              <a:defRPr sz="1000">
                <a:solidFill>
                  <a:srgbClr val="1C17FF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rtl="0" algn="r">
              <a:buNone/>
              <a:defRPr sz="1000">
                <a:solidFill>
                  <a:srgbClr val="1C17FF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rtl="0" algn="r">
              <a:buNone/>
              <a:defRPr sz="1000">
                <a:solidFill>
                  <a:srgbClr val="1C17FF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5" name="Google Shape;45;p15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260651" y="4791100"/>
            <a:ext cx="803002" cy="219567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15"/>
          <p:cNvSpPr/>
          <p:nvPr/>
        </p:nvSpPr>
        <p:spPr>
          <a:xfrm>
            <a:off x="8670063" y="4948425"/>
            <a:ext cx="63600" cy="63600"/>
          </a:xfrm>
          <a:prstGeom prst="ellipse">
            <a:avLst/>
          </a:prstGeom>
          <a:solidFill>
            <a:srgbClr val="8CF1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7" name="Google Shape;47;p15"/>
          <p:cNvCxnSpPr/>
          <p:nvPr/>
        </p:nvCxnSpPr>
        <p:spPr>
          <a:xfrm>
            <a:off x="1248676" y="4980225"/>
            <a:ext cx="7324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3" name="Google Shape;93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4" name="Google Shape;94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  <p:sldLayoutId id="2147483687" r:id="rId16"/>
    <p:sldLayoutId id="2147483688" r:id="rId17"/>
    <p:sldLayoutId id="2147483689" r:id="rId18"/>
    <p:sldLayoutId id="2147483690" r:id="rId1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57" name="Google Shape;157;p4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8" name="Google Shape;158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6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5" name="Google Shape;195;p6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6" name="Google Shape;196;p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4" r:id="rId1"/>
    <p:sldLayoutId id="2147483705" r:id="rId2"/>
    <p:sldLayoutId id="2147483706" r:id="rId3"/>
    <p:sldLayoutId id="2147483707" r:id="rId4"/>
    <p:sldLayoutId id="2147483708" r:id="rId5"/>
    <p:sldLayoutId id="2147483709" r:id="rId6"/>
    <p:sldLayoutId id="2147483710" r:id="rId7"/>
    <p:sldLayoutId id="2147483711" r:id="rId8"/>
    <p:sldLayoutId id="2147483712" r:id="rId9"/>
    <p:sldLayoutId id="2147483713" r:id="rId10"/>
    <p:sldLayoutId id="214748371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3.jpg"/><Relationship Id="rId4" Type="http://schemas.openxmlformats.org/officeDocument/2006/relationships/image" Target="../media/image2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9.png"/><Relationship Id="rId4" Type="http://schemas.openxmlformats.org/officeDocument/2006/relationships/image" Target="../media/image43.png"/><Relationship Id="rId5" Type="http://schemas.openxmlformats.org/officeDocument/2006/relationships/image" Target="../media/image40.png"/></Relationships>
</file>

<file path=ppt/slides/_rels/slide11.xml.rels><?xml version="1.0" encoding="UTF-8" standalone="yes"?><Relationships xmlns="http://schemas.openxmlformats.org/package/2006/relationships"><Relationship Id="rId20" Type="http://schemas.openxmlformats.org/officeDocument/2006/relationships/image" Target="../media/image62.png"/><Relationship Id="rId22" Type="http://schemas.openxmlformats.org/officeDocument/2006/relationships/image" Target="../media/image64.png"/><Relationship Id="rId21" Type="http://schemas.openxmlformats.org/officeDocument/2006/relationships/image" Target="../media/image60.png"/><Relationship Id="rId24" Type="http://schemas.openxmlformats.org/officeDocument/2006/relationships/image" Target="../media/image58.png"/><Relationship Id="rId23" Type="http://schemas.openxmlformats.org/officeDocument/2006/relationships/image" Target="../media/image69.png"/><Relationship Id="rId1" Type="http://schemas.openxmlformats.org/officeDocument/2006/relationships/slideLayout" Target="../slideLayouts/slideLayout5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8.png"/><Relationship Id="rId4" Type="http://schemas.openxmlformats.org/officeDocument/2006/relationships/image" Target="../media/image41.png"/><Relationship Id="rId9" Type="http://schemas.openxmlformats.org/officeDocument/2006/relationships/image" Target="../media/image47.png"/><Relationship Id="rId26" Type="http://schemas.openxmlformats.org/officeDocument/2006/relationships/image" Target="../media/image63.png"/><Relationship Id="rId25" Type="http://schemas.openxmlformats.org/officeDocument/2006/relationships/image" Target="../media/image66.png"/><Relationship Id="rId27" Type="http://schemas.openxmlformats.org/officeDocument/2006/relationships/image" Target="../media/image68.png"/><Relationship Id="rId5" Type="http://schemas.openxmlformats.org/officeDocument/2006/relationships/image" Target="../media/image46.png"/><Relationship Id="rId6" Type="http://schemas.openxmlformats.org/officeDocument/2006/relationships/image" Target="../media/image48.png"/><Relationship Id="rId7" Type="http://schemas.openxmlformats.org/officeDocument/2006/relationships/image" Target="../media/image45.png"/><Relationship Id="rId8" Type="http://schemas.openxmlformats.org/officeDocument/2006/relationships/image" Target="../media/image44.png"/><Relationship Id="rId11" Type="http://schemas.openxmlformats.org/officeDocument/2006/relationships/image" Target="../media/image50.png"/><Relationship Id="rId10" Type="http://schemas.openxmlformats.org/officeDocument/2006/relationships/image" Target="../media/image61.jpg"/><Relationship Id="rId13" Type="http://schemas.openxmlformats.org/officeDocument/2006/relationships/image" Target="../media/image51.png"/><Relationship Id="rId12" Type="http://schemas.openxmlformats.org/officeDocument/2006/relationships/image" Target="../media/image56.png"/><Relationship Id="rId15" Type="http://schemas.openxmlformats.org/officeDocument/2006/relationships/image" Target="../media/image52.png"/><Relationship Id="rId14" Type="http://schemas.openxmlformats.org/officeDocument/2006/relationships/image" Target="../media/image55.png"/><Relationship Id="rId17" Type="http://schemas.openxmlformats.org/officeDocument/2006/relationships/image" Target="../media/image65.png"/><Relationship Id="rId16" Type="http://schemas.openxmlformats.org/officeDocument/2006/relationships/image" Target="../media/image54.png"/><Relationship Id="rId19" Type="http://schemas.openxmlformats.org/officeDocument/2006/relationships/image" Target="../media/image59.png"/><Relationship Id="rId18" Type="http://schemas.openxmlformats.org/officeDocument/2006/relationships/image" Target="../media/image5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5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5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6.jpg"/><Relationship Id="rId4" Type="http://schemas.openxmlformats.org/officeDocument/2006/relationships/hyperlink" Target="https://login.pinecone.io/login?state=hKFo2SAyZ2FqNzRLa2VPNjg0OVFPWlJTNnFVUjZ1YlFzbi1QM6FupWxvZ2luo3RpZNkgQ3JWRlFYVEJXUnVHcWU4bk5SRS00WE9hYzdmUVVlcDOjY2lk2SBUOEkyaEc2Q2FaazUwT05McWhmN3h6a1I0WmhMcVM0Qw&amp;client=T8I2hG6CaZk50ONLqhf7xzkR4ZhLqS4C&amp;protocol=oauth2&amp;audience=https://us-central1-production-console.cloudfunctions.net/api/v1&amp;scope=openid%20profile%20email%20read:current_user&amp;redirect_uri=https://app.pinecone.io&amp;sessionType=signup&amp;response_type=code&amp;response_mode=query&amp;nonce=Yzhjd1d5N0NEVTk4eTU4b19wYk5Kem5DamZuYTlCMzZoMURpTWZNUFJGMg%3D%3D&amp;code_challenge=P14ENKjprDREETOtKr6Gog6deolJYd3XUDD7T2a3pf0&amp;code_challenge_method=S256&amp;auth0Client=eyJuYW1lIjoiYXV0aDAtcmVhY3QiLCJ2ZXJzaW9uIjoiMS41LjAifQ%3D%3D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9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1" Type="http://schemas.openxmlformats.org/officeDocument/2006/relationships/image" Target="../media/image34.png"/><Relationship Id="rId10" Type="http://schemas.openxmlformats.org/officeDocument/2006/relationships/image" Target="../media/image26.png"/><Relationship Id="rId13" Type="http://schemas.openxmlformats.org/officeDocument/2006/relationships/image" Target="../media/image29.png"/><Relationship Id="rId12" Type="http://schemas.openxmlformats.org/officeDocument/2006/relationships/image" Target="../media/image31.png"/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3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Relationship Id="rId15" Type="http://schemas.openxmlformats.org/officeDocument/2006/relationships/image" Target="../media/image37.png"/><Relationship Id="rId14" Type="http://schemas.openxmlformats.org/officeDocument/2006/relationships/image" Target="../media/image27.png"/><Relationship Id="rId16" Type="http://schemas.openxmlformats.org/officeDocument/2006/relationships/image" Target="../media/image1.png"/><Relationship Id="rId5" Type="http://schemas.openxmlformats.org/officeDocument/2006/relationships/image" Target="../media/image24.png"/><Relationship Id="rId6" Type="http://schemas.openxmlformats.org/officeDocument/2006/relationships/image" Target="../media/image22.png"/><Relationship Id="rId7" Type="http://schemas.openxmlformats.org/officeDocument/2006/relationships/image" Target="../media/image15.png"/><Relationship Id="rId8" Type="http://schemas.openxmlformats.org/officeDocument/2006/relationships/image" Target="../media/image4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5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jpg"/><Relationship Id="rId4" Type="http://schemas.openxmlformats.org/officeDocument/2006/relationships/image" Target="../media/image70.png"/><Relationship Id="rId5" Type="http://schemas.openxmlformats.org/officeDocument/2006/relationships/image" Target="../media/image72.png"/><Relationship Id="rId6" Type="http://schemas.openxmlformats.org/officeDocument/2006/relationships/image" Target="../media/image75.png"/><Relationship Id="rId7" Type="http://schemas.openxmlformats.org/officeDocument/2006/relationships/image" Target="../media/image4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73"/>
          <p:cNvSpPr txBox="1"/>
          <p:nvPr/>
        </p:nvSpPr>
        <p:spPr>
          <a:xfrm>
            <a:off x="571500" y="4046675"/>
            <a:ext cx="23478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Presented by Rick Jacobs</a:t>
            </a:r>
            <a:endParaRPr sz="900">
              <a:solidFill>
                <a:srgbClr val="FFFFFF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Technical Marketing Manager</a:t>
            </a:r>
            <a:endParaRPr sz="900">
              <a:solidFill>
                <a:srgbClr val="FFFFFF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228" name="Google Shape;228;p73"/>
          <p:cNvSpPr txBox="1"/>
          <p:nvPr/>
        </p:nvSpPr>
        <p:spPr>
          <a:xfrm>
            <a:off x="620700" y="2793350"/>
            <a:ext cx="46788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lt1"/>
              </a:solidFill>
              <a:latin typeface="Inter Thin"/>
              <a:ea typeface="Inter Thin"/>
              <a:cs typeface="Inter Thin"/>
              <a:sym typeface="Inter Thin"/>
            </a:endParaRPr>
          </a:p>
        </p:txBody>
      </p:sp>
      <p:pic>
        <p:nvPicPr>
          <p:cNvPr id="229" name="Google Shape;229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1488" y="597872"/>
            <a:ext cx="1445124" cy="296725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73"/>
          <p:cNvSpPr txBox="1"/>
          <p:nvPr/>
        </p:nvSpPr>
        <p:spPr>
          <a:xfrm>
            <a:off x="571500" y="1870638"/>
            <a:ext cx="4572000" cy="140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Pinecone</a:t>
            </a:r>
            <a:endParaRPr b="1" sz="27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Vector Database </a:t>
            </a:r>
            <a:endParaRPr sz="27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Build knowledgeable AI</a:t>
            </a:r>
            <a:r>
              <a:rPr lang="en" sz="29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endParaRPr sz="29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82"/>
          <p:cNvSpPr txBox="1"/>
          <p:nvPr/>
        </p:nvSpPr>
        <p:spPr>
          <a:xfrm>
            <a:off x="219875" y="663375"/>
            <a:ext cx="3068700" cy="21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1C17FF"/>
                </a:solidFill>
                <a:latin typeface="Inter"/>
                <a:ea typeface="Inter"/>
                <a:cs typeface="Inter"/>
                <a:sym typeface="Inter"/>
              </a:rPr>
              <a:t>Cloud-Native Architecture</a:t>
            </a:r>
            <a:endParaRPr sz="1100">
              <a:solidFill>
                <a:srgbClr val="1C17FF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1A194C"/>
                </a:solidFill>
                <a:latin typeface="Inter"/>
                <a:ea typeface="Inter"/>
                <a:cs typeface="Inter"/>
                <a:sym typeface="Inter"/>
              </a:rPr>
              <a:t>De-coupled storage and compute plus auto-scaled read and write paths</a:t>
            </a:r>
            <a:endParaRPr b="1" sz="1100">
              <a:solidFill>
                <a:srgbClr val="1A194C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100">
              <a:solidFill>
                <a:srgbClr val="030080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rgbClr val="1C17FF"/>
                </a:solidFill>
                <a:latin typeface="Inter"/>
                <a:ea typeface="Inter"/>
                <a:cs typeface="Inter"/>
                <a:sym typeface="Inter"/>
              </a:rPr>
              <a:t>Industry-First Adaptive Clustering Algorithm</a:t>
            </a:r>
            <a:endParaRPr b="1" sz="1100">
              <a:solidFill>
                <a:srgbClr val="1C17F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1A194C"/>
                </a:solidFill>
                <a:latin typeface="Inter"/>
                <a:ea typeface="Inter"/>
                <a:cs typeface="Inter"/>
                <a:sym typeface="Inter"/>
              </a:rPr>
              <a:t>Geometrically partitioned index with dynamic clustering</a:t>
            </a:r>
            <a:endParaRPr sz="1100">
              <a:solidFill>
                <a:srgbClr val="1A194C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rgbClr val="1A194C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rgbClr val="1C17FF"/>
                </a:solidFill>
                <a:latin typeface="Inter"/>
                <a:ea typeface="Inter"/>
                <a:cs typeface="Inter"/>
                <a:sym typeface="Inter"/>
              </a:rPr>
              <a:t>Cost-Effective Storage</a:t>
            </a:r>
            <a:endParaRPr b="1" sz="1100">
              <a:solidFill>
                <a:srgbClr val="1C17F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1A194C"/>
                </a:solidFill>
                <a:latin typeface="Inter"/>
                <a:ea typeface="Inter"/>
                <a:cs typeface="Inter"/>
                <a:sym typeface="Inter"/>
              </a:rPr>
              <a:t>Scalable blob storage for persistence and reliability</a:t>
            </a:r>
            <a:endParaRPr sz="1100">
              <a:solidFill>
                <a:srgbClr val="1A194C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100">
              <a:solidFill>
                <a:srgbClr val="1C17F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rgbClr val="1C17FF"/>
                </a:solidFill>
                <a:latin typeface="Inter"/>
                <a:ea typeface="Inter"/>
                <a:cs typeface="Inter"/>
                <a:sym typeface="Inter"/>
              </a:rPr>
              <a:t>Freshness and Caching Layers</a:t>
            </a:r>
            <a:endParaRPr b="1" sz="1100">
              <a:solidFill>
                <a:srgbClr val="1C17F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1A194C"/>
                </a:solidFill>
                <a:latin typeface="Inter"/>
                <a:ea typeface="Inter"/>
                <a:cs typeface="Inter"/>
                <a:sym typeface="Inter"/>
              </a:rPr>
              <a:t>Reads and writes are cached to provide high-performance</a:t>
            </a:r>
            <a:endParaRPr sz="1100">
              <a:solidFill>
                <a:srgbClr val="1A194C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100">
              <a:solidFill>
                <a:srgbClr val="1C17F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rgbClr val="1C17FF"/>
                </a:solidFill>
                <a:latin typeface="Inter"/>
                <a:ea typeface="Inter"/>
                <a:cs typeface="Inter"/>
                <a:sym typeface="Inter"/>
              </a:rPr>
              <a:t>Usage-Based Packaging</a:t>
            </a:r>
            <a:endParaRPr b="1" sz="1100">
              <a:solidFill>
                <a:srgbClr val="1C17F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1A194C"/>
                </a:solidFill>
                <a:latin typeface="Inter"/>
                <a:ea typeface="Inter"/>
                <a:cs typeface="Inter"/>
                <a:sym typeface="Inter"/>
              </a:rPr>
              <a:t>Only pay for reads, writes and storage</a:t>
            </a:r>
            <a:endParaRPr sz="1100">
              <a:solidFill>
                <a:srgbClr val="030080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rgbClr val="1A194C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rgbClr val="1C17FF"/>
                </a:solidFill>
                <a:latin typeface="Inter"/>
                <a:ea typeface="Inter"/>
                <a:cs typeface="Inter"/>
                <a:sym typeface="Inter"/>
              </a:rPr>
              <a:t>Multi-Tenant</a:t>
            </a:r>
            <a:endParaRPr b="1" sz="1100">
              <a:solidFill>
                <a:srgbClr val="1C17F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1A194C"/>
                </a:solidFill>
                <a:latin typeface="Inter"/>
                <a:ea typeface="Inter"/>
                <a:cs typeface="Inter"/>
                <a:sym typeface="Inter"/>
              </a:rPr>
              <a:t>100s of Millions of namespaces, 100s of Billions of vectors</a:t>
            </a:r>
            <a:endParaRPr sz="1100">
              <a:solidFill>
                <a:srgbClr val="1A194C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21" name="Google Shape;321;p82"/>
          <p:cNvSpPr/>
          <p:nvPr/>
        </p:nvSpPr>
        <p:spPr>
          <a:xfrm>
            <a:off x="3886200" y="1201225"/>
            <a:ext cx="5019600" cy="3751200"/>
          </a:xfrm>
          <a:prstGeom prst="roundRect">
            <a:avLst>
              <a:gd fmla="val 16667" name="adj"/>
            </a:avLst>
          </a:prstGeom>
          <a:solidFill>
            <a:srgbClr val="F1F5F8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700">
              <a:solidFill>
                <a:srgbClr val="1C17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322" name="Google Shape;322;p82"/>
          <p:cNvGrpSpPr/>
          <p:nvPr/>
        </p:nvGrpSpPr>
        <p:grpSpPr>
          <a:xfrm>
            <a:off x="7464070" y="2478187"/>
            <a:ext cx="717300" cy="397200"/>
            <a:chOff x="4649971" y="2634755"/>
            <a:chExt cx="717300" cy="397200"/>
          </a:xfrm>
        </p:grpSpPr>
        <p:sp>
          <p:nvSpPr>
            <p:cNvPr id="323" name="Google Shape;323;p82"/>
            <p:cNvSpPr/>
            <p:nvPr/>
          </p:nvSpPr>
          <p:spPr>
            <a:xfrm>
              <a:off x="4649971" y="2634755"/>
              <a:ext cx="717300" cy="397200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 cap="flat" cmpd="sng" w="9525">
              <a:solidFill>
                <a:srgbClr val="1C17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rgbClr val="1C17FF"/>
                  </a:solidFill>
                  <a:latin typeface="Inter Light"/>
                  <a:ea typeface="Inter Light"/>
                  <a:cs typeface="Inter Light"/>
                  <a:sym typeface="Inter Light"/>
                </a:rPr>
                <a:t>      </a:t>
              </a:r>
              <a:r>
                <a:rPr lang="en" sz="600">
                  <a:solidFill>
                    <a:srgbClr val="1C17FF"/>
                  </a:solidFill>
                  <a:latin typeface="Inter Light"/>
                  <a:ea typeface="Inter Light"/>
                  <a:cs typeface="Inter Light"/>
                  <a:sym typeface="Inter Light"/>
                </a:rPr>
                <a:t>     </a:t>
              </a:r>
              <a:r>
                <a:rPr lang="en" sz="700">
                  <a:solidFill>
                    <a:srgbClr val="1C17FF"/>
                  </a:solidFill>
                  <a:latin typeface="Inter Light"/>
                  <a:ea typeface="Inter Light"/>
                  <a:cs typeface="Inter Light"/>
                  <a:sym typeface="Inter Light"/>
                </a:rPr>
                <a:t>  </a:t>
              </a:r>
              <a:endParaRPr sz="700">
                <a:solidFill>
                  <a:srgbClr val="1C17FF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grpSp>
          <p:nvGrpSpPr>
            <p:cNvPr id="324" name="Google Shape;324;p82"/>
            <p:cNvGrpSpPr/>
            <p:nvPr/>
          </p:nvGrpSpPr>
          <p:grpSpPr>
            <a:xfrm>
              <a:off x="4736842" y="2716853"/>
              <a:ext cx="215757" cy="268350"/>
              <a:chOff x="3465641" y="2754925"/>
              <a:chExt cx="373800" cy="375000"/>
            </a:xfrm>
          </p:grpSpPr>
          <p:sp>
            <p:nvSpPr>
              <p:cNvPr id="325" name="Google Shape;325;p82"/>
              <p:cNvSpPr/>
              <p:nvPr/>
            </p:nvSpPr>
            <p:spPr>
              <a:xfrm>
                <a:off x="3465641" y="2754925"/>
                <a:ext cx="373800" cy="375000"/>
              </a:xfrm>
              <a:prstGeom prst="ellipse">
                <a:avLst/>
              </a:prstGeom>
              <a:solidFill>
                <a:srgbClr val="F1F5F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26" name="Google Shape;326;p82"/>
              <p:cNvSpPr/>
              <p:nvPr/>
            </p:nvSpPr>
            <p:spPr>
              <a:xfrm>
                <a:off x="3510775" y="2800675"/>
                <a:ext cx="283500" cy="283500"/>
              </a:xfrm>
              <a:prstGeom prst="ellipse">
                <a:avLst/>
              </a:prstGeom>
              <a:solidFill>
                <a:srgbClr val="8CF1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sp>
          <p:nvSpPr>
            <p:cNvPr id="327" name="Google Shape;327;p82"/>
            <p:cNvSpPr txBox="1"/>
            <p:nvPr/>
          </p:nvSpPr>
          <p:spPr>
            <a:xfrm>
              <a:off x="4888225" y="2686875"/>
              <a:ext cx="456000" cy="26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rgbClr val="1C17FF"/>
                  </a:solidFill>
                  <a:latin typeface="Inter Light"/>
                  <a:ea typeface="Inter Light"/>
                  <a:cs typeface="Inter Light"/>
                  <a:sym typeface="Inter Light"/>
                </a:rPr>
                <a:t>Log Writer</a:t>
              </a:r>
              <a:endParaRPr sz="700">
                <a:solidFill>
                  <a:srgbClr val="1C17FF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pic>
          <p:nvPicPr>
            <p:cNvPr id="328" name="Google Shape;328;p8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801656" y="2796143"/>
              <a:ext cx="86580" cy="10972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29" name="Google Shape;329;p82"/>
          <p:cNvSpPr txBox="1"/>
          <p:nvPr/>
        </p:nvSpPr>
        <p:spPr>
          <a:xfrm>
            <a:off x="4920156" y="1476207"/>
            <a:ext cx="9210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rgbClr val="1C17FF"/>
                </a:solidFill>
                <a:latin typeface="Inter"/>
                <a:ea typeface="Inter"/>
                <a:cs typeface="Inter"/>
                <a:sym typeface="Inter"/>
              </a:rPr>
              <a:t>Read Path </a:t>
            </a:r>
            <a:endParaRPr b="1" sz="700">
              <a:solidFill>
                <a:srgbClr val="1C17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330" name="Google Shape;330;p82"/>
          <p:cNvCxnSpPr>
            <a:stCxn id="331" idx="2"/>
            <a:endCxn id="332" idx="0"/>
          </p:cNvCxnSpPr>
          <p:nvPr/>
        </p:nvCxnSpPr>
        <p:spPr>
          <a:xfrm>
            <a:off x="6427350" y="807375"/>
            <a:ext cx="2400" cy="664500"/>
          </a:xfrm>
          <a:prstGeom prst="straightConnector1">
            <a:avLst/>
          </a:prstGeom>
          <a:noFill/>
          <a:ln cap="flat" cmpd="sng" w="9525">
            <a:solidFill>
              <a:srgbClr val="1C17FF"/>
            </a:solidFill>
            <a:prstDash val="solid"/>
            <a:round/>
            <a:headEnd len="med" w="med" type="stealth"/>
            <a:tailEnd len="med" w="med" type="triangle"/>
          </a:ln>
        </p:spPr>
      </p:cxnSp>
      <p:cxnSp>
        <p:nvCxnSpPr>
          <p:cNvPr id="333" name="Google Shape;333;p82"/>
          <p:cNvCxnSpPr>
            <a:stCxn id="332" idx="3"/>
            <a:endCxn id="323" idx="0"/>
          </p:cNvCxnSpPr>
          <p:nvPr/>
        </p:nvCxnSpPr>
        <p:spPr>
          <a:xfrm>
            <a:off x="6739900" y="1671900"/>
            <a:ext cx="1082700" cy="806400"/>
          </a:xfrm>
          <a:prstGeom prst="bentConnector2">
            <a:avLst/>
          </a:prstGeom>
          <a:noFill/>
          <a:ln cap="flat" cmpd="sng" w="9525">
            <a:solidFill>
              <a:srgbClr val="1C17FF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334" name="Google Shape;334;p82"/>
          <p:cNvGrpSpPr/>
          <p:nvPr/>
        </p:nvGrpSpPr>
        <p:grpSpPr>
          <a:xfrm>
            <a:off x="4181475" y="3446425"/>
            <a:ext cx="4381661" cy="1446900"/>
            <a:chOff x="6129919" y="1145850"/>
            <a:chExt cx="3869700" cy="1446900"/>
          </a:xfrm>
        </p:grpSpPr>
        <p:sp>
          <p:nvSpPr>
            <p:cNvPr id="335" name="Google Shape;335;p82"/>
            <p:cNvSpPr/>
            <p:nvPr/>
          </p:nvSpPr>
          <p:spPr>
            <a:xfrm>
              <a:off x="6129919" y="1203150"/>
              <a:ext cx="3869700" cy="13896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rgbClr val="1C17FF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82"/>
            <p:cNvSpPr/>
            <p:nvPr/>
          </p:nvSpPr>
          <p:spPr>
            <a:xfrm>
              <a:off x="6340569" y="1409700"/>
              <a:ext cx="1023300" cy="10938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9525">
              <a:solidFill>
                <a:srgbClr val="1C17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700">
                  <a:solidFill>
                    <a:srgbClr val="1C17FF"/>
                  </a:solidFill>
                  <a:latin typeface="Inter Light"/>
                  <a:ea typeface="Inter Light"/>
                  <a:cs typeface="Inter Light"/>
                  <a:sym typeface="Inter Light"/>
                </a:rPr>
                <a:t> Geometrically Partitioned Index</a:t>
              </a:r>
              <a:endParaRPr sz="700">
                <a:solidFill>
                  <a:srgbClr val="1C17FF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>
                <a:solidFill>
                  <a:srgbClr val="1C17FF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>
                <a:solidFill>
                  <a:srgbClr val="1C17FF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>
                <a:solidFill>
                  <a:srgbClr val="1C17FF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>
                <a:solidFill>
                  <a:srgbClr val="1C17FF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>
                <a:solidFill>
                  <a:srgbClr val="1C17FF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>
                <a:solidFill>
                  <a:srgbClr val="1C17FF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t/>
              </a:r>
              <a:endParaRPr sz="700">
                <a:solidFill>
                  <a:srgbClr val="1C17FF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pic>
          <p:nvPicPr>
            <p:cNvPr id="337" name="Google Shape;337;p8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454543" y="1745769"/>
              <a:ext cx="827401" cy="64762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8" name="Google Shape;338;p82"/>
            <p:cNvSpPr txBox="1"/>
            <p:nvPr/>
          </p:nvSpPr>
          <p:spPr>
            <a:xfrm>
              <a:off x="7684123" y="1145850"/>
              <a:ext cx="833400" cy="37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700">
                  <a:solidFill>
                    <a:srgbClr val="1C17FF"/>
                  </a:solidFill>
                  <a:latin typeface="Inter"/>
                  <a:ea typeface="Inter"/>
                  <a:cs typeface="Inter"/>
                  <a:sym typeface="Inter"/>
                </a:rPr>
                <a:t>Object  Storage</a:t>
              </a:r>
              <a:endParaRPr b="1" sz="700">
                <a:solidFill>
                  <a:srgbClr val="1C17FF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339" name="Google Shape;339;p82"/>
          <p:cNvSpPr txBox="1"/>
          <p:nvPr/>
        </p:nvSpPr>
        <p:spPr>
          <a:xfrm>
            <a:off x="6833359" y="1476206"/>
            <a:ext cx="9210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rgbClr val="1C17FF"/>
                </a:solidFill>
                <a:latin typeface="Inter"/>
                <a:ea typeface="Inter"/>
                <a:cs typeface="Inter"/>
                <a:sym typeface="Inter"/>
              </a:rPr>
              <a:t>Write Path</a:t>
            </a:r>
            <a:endParaRPr b="1" sz="700">
              <a:solidFill>
                <a:srgbClr val="1C17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340" name="Google Shape;340;p82"/>
          <p:cNvGrpSpPr/>
          <p:nvPr/>
        </p:nvGrpSpPr>
        <p:grpSpPr>
          <a:xfrm>
            <a:off x="6119500" y="1471800"/>
            <a:ext cx="620400" cy="400200"/>
            <a:chOff x="3825200" y="3423325"/>
            <a:chExt cx="620400" cy="400200"/>
          </a:xfrm>
        </p:grpSpPr>
        <p:sp>
          <p:nvSpPr>
            <p:cNvPr id="332" name="Google Shape;332;p82"/>
            <p:cNvSpPr/>
            <p:nvPr/>
          </p:nvSpPr>
          <p:spPr>
            <a:xfrm>
              <a:off x="3825200" y="3423325"/>
              <a:ext cx="620400" cy="4002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9525">
              <a:solidFill>
                <a:srgbClr val="1C17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82"/>
            <p:cNvSpPr txBox="1"/>
            <p:nvPr/>
          </p:nvSpPr>
          <p:spPr>
            <a:xfrm>
              <a:off x="3833387" y="3499662"/>
              <a:ext cx="589800" cy="26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700">
                  <a:solidFill>
                    <a:srgbClr val="1C17FF"/>
                  </a:solidFill>
                  <a:latin typeface="Inter"/>
                  <a:ea typeface="Inter"/>
                  <a:cs typeface="Inter"/>
                  <a:sym typeface="Inter"/>
                </a:rPr>
                <a:t>API Gateway</a:t>
              </a:r>
              <a:endParaRPr b="1" sz="700">
                <a:solidFill>
                  <a:srgbClr val="1C17FF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cxnSp>
        <p:nvCxnSpPr>
          <p:cNvPr id="342" name="Google Shape;342;p82"/>
          <p:cNvCxnSpPr>
            <a:stCxn id="343" idx="1"/>
            <a:endCxn id="336" idx="3"/>
          </p:cNvCxnSpPr>
          <p:nvPr/>
        </p:nvCxnSpPr>
        <p:spPr>
          <a:xfrm flipH="1">
            <a:off x="5578593" y="4249917"/>
            <a:ext cx="328800" cy="7200"/>
          </a:xfrm>
          <a:prstGeom prst="straightConnector1">
            <a:avLst/>
          </a:prstGeom>
          <a:noFill/>
          <a:ln cap="flat" cmpd="sng" w="9525">
            <a:solidFill>
              <a:srgbClr val="1C17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44" name="Google Shape;344;p82"/>
          <p:cNvSpPr txBox="1"/>
          <p:nvPr>
            <p:ph type="title"/>
          </p:nvPr>
        </p:nvSpPr>
        <p:spPr>
          <a:xfrm>
            <a:off x="0" y="0"/>
            <a:ext cx="8294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1A194C"/>
                </a:solidFill>
                <a:latin typeface="Inter"/>
                <a:ea typeface="Inter"/>
                <a:cs typeface="Inter"/>
                <a:sym typeface="Inter"/>
              </a:rPr>
              <a:t>Serverless</a:t>
            </a:r>
            <a:r>
              <a:rPr lang="en" sz="2200">
                <a:solidFill>
                  <a:srgbClr val="1A194C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" sz="2500">
                <a:solidFill>
                  <a:srgbClr val="1A194C"/>
                </a:solidFill>
                <a:latin typeface="Inter Thin"/>
                <a:ea typeface="Inter Thin"/>
                <a:cs typeface="Inter Thin"/>
                <a:sym typeface="Inter Thin"/>
              </a:rPr>
              <a:t>architecture</a:t>
            </a:r>
            <a:endParaRPr/>
          </a:p>
        </p:txBody>
      </p:sp>
      <p:sp>
        <p:nvSpPr>
          <p:cNvPr id="331" name="Google Shape;331;p82"/>
          <p:cNvSpPr/>
          <p:nvPr/>
        </p:nvSpPr>
        <p:spPr>
          <a:xfrm>
            <a:off x="6013650" y="434775"/>
            <a:ext cx="827400" cy="372600"/>
          </a:xfrm>
          <a:prstGeom prst="roundRect">
            <a:avLst>
              <a:gd fmla="val 16667" name="adj"/>
            </a:avLst>
          </a:prstGeom>
          <a:solidFill>
            <a:srgbClr val="1C17FF"/>
          </a:solidFill>
          <a:ln cap="flat" cmpd="sng" w="9525">
            <a:solidFill>
              <a:srgbClr val="1C17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Application</a:t>
            </a:r>
            <a:endParaRPr b="1" sz="8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345" name="Google Shape;345;p82"/>
          <p:cNvGrpSpPr/>
          <p:nvPr/>
        </p:nvGrpSpPr>
        <p:grpSpPr>
          <a:xfrm>
            <a:off x="4529204" y="2504216"/>
            <a:ext cx="943500" cy="345000"/>
            <a:chOff x="5904482" y="4539850"/>
            <a:chExt cx="943500" cy="345000"/>
          </a:xfrm>
        </p:grpSpPr>
        <p:grpSp>
          <p:nvGrpSpPr>
            <p:cNvPr id="346" name="Google Shape;346;p82"/>
            <p:cNvGrpSpPr/>
            <p:nvPr/>
          </p:nvGrpSpPr>
          <p:grpSpPr>
            <a:xfrm>
              <a:off x="5904482" y="4539850"/>
              <a:ext cx="943500" cy="345000"/>
              <a:chOff x="4676579" y="4616050"/>
              <a:chExt cx="943500" cy="345000"/>
            </a:xfrm>
          </p:grpSpPr>
          <p:sp>
            <p:nvSpPr>
              <p:cNvPr id="347" name="Google Shape;347;p82"/>
              <p:cNvSpPr/>
              <p:nvPr/>
            </p:nvSpPr>
            <p:spPr>
              <a:xfrm>
                <a:off x="4676579" y="4616050"/>
                <a:ext cx="943500" cy="345000"/>
              </a:xfrm>
              <a:prstGeom prst="roundRect">
                <a:avLst>
                  <a:gd fmla="val 16667" name="adj"/>
                </a:avLst>
              </a:prstGeom>
              <a:solidFill>
                <a:srgbClr val="FFFFFF"/>
              </a:solidFill>
              <a:ln cap="flat" cmpd="sng" w="9525">
                <a:solidFill>
                  <a:srgbClr val="1C17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700">
                    <a:solidFill>
                      <a:srgbClr val="1C17FF"/>
                    </a:solidFill>
                    <a:latin typeface="Inter Light"/>
                    <a:ea typeface="Inter Light"/>
                    <a:cs typeface="Inter Light"/>
                    <a:sym typeface="Inter Light"/>
                  </a:rPr>
                  <a:t>      </a:t>
                </a:r>
                <a:r>
                  <a:rPr lang="en" sz="600">
                    <a:solidFill>
                      <a:srgbClr val="1C17FF"/>
                    </a:solidFill>
                    <a:latin typeface="Inter Light"/>
                    <a:ea typeface="Inter Light"/>
                    <a:cs typeface="Inter Light"/>
                    <a:sym typeface="Inter Light"/>
                  </a:rPr>
                  <a:t>     </a:t>
                </a:r>
                <a:r>
                  <a:rPr lang="en" sz="700">
                    <a:solidFill>
                      <a:srgbClr val="1C17FF"/>
                    </a:solidFill>
                    <a:latin typeface="Inter Light"/>
                    <a:ea typeface="Inter Light"/>
                    <a:cs typeface="Inter Light"/>
                    <a:sym typeface="Inter Light"/>
                  </a:rPr>
                  <a:t>  </a:t>
                </a:r>
                <a:endParaRPr sz="700">
                  <a:solidFill>
                    <a:srgbClr val="1C17FF"/>
                  </a:solidFill>
                  <a:latin typeface="Inter Light"/>
                  <a:ea typeface="Inter Light"/>
                  <a:cs typeface="Inter Light"/>
                  <a:sym typeface="Inter Light"/>
                </a:endParaRPr>
              </a:p>
            </p:txBody>
          </p:sp>
          <p:grpSp>
            <p:nvGrpSpPr>
              <p:cNvPr id="348" name="Google Shape;348;p82"/>
              <p:cNvGrpSpPr/>
              <p:nvPr/>
            </p:nvGrpSpPr>
            <p:grpSpPr>
              <a:xfrm>
                <a:off x="4760413" y="4664219"/>
                <a:ext cx="215757" cy="248400"/>
                <a:chOff x="3465641" y="2754925"/>
                <a:chExt cx="373800" cy="375000"/>
              </a:xfrm>
            </p:grpSpPr>
            <p:sp>
              <p:nvSpPr>
                <p:cNvPr id="349" name="Google Shape;349;p82"/>
                <p:cNvSpPr/>
                <p:nvPr/>
              </p:nvSpPr>
              <p:spPr>
                <a:xfrm>
                  <a:off x="3465641" y="2754925"/>
                  <a:ext cx="373800" cy="375000"/>
                </a:xfrm>
                <a:prstGeom prst="ellipse">
                  <a:avLst/>
                </a:prstGeom>
                <a:solidFill>
                  <a:srgbClr val="F1F5F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  <p:sp>
              <p:nvSpPr>
                <p:cNvPr id="350" name="Google Shape;350;p82"/>
                <p:cNvSpPr/>
                <p:nvPr/>
              </p:nvSpPr>
              <p:spPr>
                <a:xfrm>
                  <a:off x="3510775" y="2800675"/>
                  <a:ext cx="283500" cy="283500"/>
                </a:xfrm>
                <a:prstGeom prst="ellipse">
                  <a:avLst/>
                </a:prstGeom>
                <a:solidFill>
                  <a:srgbClr val="8CF1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</p:grpSp>
          <p:sp>
            <p:nvSpPr>
              <p:cNvPr id="351" name="Google Shape;351;p82"/>
              <p:cNvSpPr txBox="1"/>
              <p:nvPr/>
            </p:nvSpPr>
            <p:spPr>
              <a:xfrm>
                <a:off x="4997132" y="4660065"/>
                <a:ext cx="526200" cy="24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700">
                    <a:solidFill>
                      <a:srgbClr val="1C17FF"/>
                    </a:solidFill>
                    <a:latin typeface="Inter Light"/>
                    <a:ea typeface="Inter Light"/>
                    <a:cs typeface="Inter Light"/>
                    <a:sym typeface="Inter Light"/>
                  </a:rPr>
                  <a:t>Query Router</a:t>
                </a:r>
                <a:endParaRPr sz="700">
                  <a:solidFill>
                    <a:srgbClr val="1C17FF"/>
                  </a:solidFill>
                  <a:latin typeface="Inter Light"/>
                  <a:ea typeface="Inter Light"/>
                  <a:cs typeface="Inter Light"/>
                  <a:sym typeface="Inter Light"/>
                </a:endParaRPr>
              </a:p>
            </p:txBody>
          </p:sp>
        </p:grpSp>
        <p:pic>
          <p:nvPicPr>
            <p:cNvPr id="352" name="Google Shape;352;p8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044423" y="4661521"/>
              <a:ext cx="86580" cy="10157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53" name="Google Shape;353;p82"/>
          <p:cNvGrpSpPr/>
          <p:nvPr/>
        </p:nvGrpSpPr>
        <p:grpSpPr>
          <a:xfrm>
            <a:off x="5844981" y="2234911"/>
            <a:ext cx="1180500" cy="774900"/>
            <a:chOff x="6563005" y="2986486"/>
            <a:chExt cx="1180500" cy="774900"/>
          </a:xfrm>
        </p:grpSpPr>
        <p:sp>
          <p:nvSpPr>
            <p:cNvPr id="354" name="Google Shape;354;p82"/>
            <p:cNvSpPr/>
            <p:nvPr/>
          </p:nvSpPr>
          <p:spPr>
            <a:xfrm>
              <a:off x="6563005" y="2986486"/>
              <a:ext cx="1180500" cy="774900"/>
            </a:xfrm>
            <a:prstGeom prst="roundRect">
              <a:avLst>
                <a:gd fmla="val 16667" name="adj"/>
              </a:avLst>
            </a:prstGeom>
            <a:solidFill>
              <a:srgbClr val="CFE2F3"/>
            </a:solidFill>
            <a:ln cap="flat" cmpd="sng" w="9525">
              <a:solidFill>
                <a:srgbClr val="1C17FF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rgbClr val="1C17FF"/>
                  </a:solidFill>
                  <a:latin typeface="Inter Light"/>
                  <a:ea typeface="Inter Light"/>
                  <a:cs typeface="Inter Light"/>
                  <a:sym typeface="Inter Light"/>
                </a:rPr>
                <a:t>      </a:t>
              </a:r>
              <a:r>
                <a:rPr lang="en" sz="600">
                  <a:solidFill>
                    <a:srgbClr val="1C17FF"/>
                  </a:solidFill>
                  <a:latin typeface="Inter Light"/>
                  <a:ea typeface="Inter Light"/>
                  <a:cs typeface="Inter Light"/>
                  <a:sym typeface="Inter Light"/>
                </a:rPr>
                <a:t>     </a:t>
              </a:r>
              <a:r>
                <a:rPr lang="en" sz="700">
                  <a:solidFill>
                    <a:srgbClr val="1C17FF"/>
                  </a:solidFill>
                  <a:latin typeface="Inter Light"/>
                  <a:ea typeface="Inter Light"/>
                  <a:cs typeface="Inter Light"/>
                  <a:sym typeface="Inter Light"/>
                </a:rPr>
                <a:t>  </a:t>
              </a:r>
              <a:endParaRPr sz="700">
                <a:solidFill>
                  <a:srgbClr val="1C17FF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355" name="Google Shape;355;p82"/>
            <p:cNvSpPr txBox="1"/>
            <p:nvPr/>
          </p:nvSpPr>
          <p:spPr>
            <a:xfrm>
              <a:off x="6664094" y="3021777"/>
              <a:ext cx="943500" cy="212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700">
                  <a:solidFill>
                    <a:srgbClr val="1C17FF"/>
                  </a:solidFill>
                  <a:latin typeface="Inter"/>
                  <a:ea typeface="Inter"/>
                  <a:cs typeface="Inter"/>
                  <a:sym typeface="Inter"/>
                </a:rPr>
                <a:t>In Memory</a:t>
              </a:r>
              <a:endParaRPr b="1" sz="700">
                <a:solidFill>
                  <a:srgbClr val="1C17FF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grpSp>
          <p:nvGrpSpPr>
            <p:cNvPr id="356" name="Google Shape;356;p82"/>
            <p:cNvGrpSpPr/>
            <p:nvPr/>
          </p:nvGrpSpPr>
          <p:grpSpPr>
            <a:xfrm>
              <a:off x="6703437" y="3241185"/>
              <a:ext cx="943500" cy="372600"/>
              <a:chOff x="6017637" y="3469785"/>
              <a:chExt cx="943500" cy="372600"/>
            </a:xfrm>
          </p:grpSpPr>
          <p:sp>
            <p:nvSpPr>
              <p:cNvPr id="357" name="Google Shape;357;p82"/>
              <p:cNvSpPr/>
              <p:nvPr/>
            </p:nvSpPr>
            <p:spPr>
              <a:xfrm>
                <a:off x="6017637" y="3469785"/>
                <a:ext cx="943500" cy="372600"/>
              </a:xfrm>
              <a:prstGeom prst="roundRect">
                <a:avLst>
                  <a:gd fmla="val 16667" name="adj"/>
                </a:avLst>
              </a:prstGeom>
              <a:solidFill>
                <a:srgbClr val="FFFFFF"/>
              </a:solidFill>
              <a:ln cap="flat" cmpd="sng" w="9525">
                <a:solidFill>
                  <a:srgbClr val="1C17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700">
                    <a:solidFill>
                      <a:srgbClr val="1C17FF"/>
                    </a:solidFill>
                    <a:latin typeface="Inter Light"/>
                    <a:ea typeface="Inter Light"/>
                    <a:cs typeface="Inter Light"/>
                    <a:sym typeface="Inter Light"/>
                  </a:rPr>
                  <a:t>      </a:t>
                </a:r>
                <a:r>
                  <a:rPr lang="en" sz="600">
                    <a:solidFill>
                      <a:srgbClr val="1C17FF"/>
                    </a:solidFill>
                    <a:latin typeface="Inter Light"/>
                    <a:ea typeface="Inter Light"/>
                    <a:cs typeface="Inter Light"/>
                    <a:sym typeface="Inter Light"/>
                  </a:rPr>
                  <a:t>     </a:t>
                </a:r>
                <a:r>
                  <a:rPr lang="en" sz="700">
                    <a:solidFill>
                      <a:srgbClr val="1C17FF"/>
                    </a:solidFill>
                    <a:latin typeface="Inter Light"/>
                    <a:ea typeface="Inter Light"/>
                    <a:cs typeface="Inter Light"/>
                    <a:sym typeface="Inter Light"/>
                  </a:rPr>
                  <a:t>  </a:t>
                </a:r>
                <a:endParaRPr sz="700">
                  <a:solidFill>
                    <a:srgbClr val="1C17FF"/>
                  </a:solidFill>
                  <a:latin typeface="Inter Light"/>
                  <a:ea typeface="Inter Light"/>
                  <a:cs typeface="Inter Light"/>
                  <a:sym typeface="Inter Light"/>
                </a:endParaRPr>
              </a:p>
            </p:txBody>
          </p:sp>
          <p:grpSp>
            <p:nvGrpSpPr>
              <p:cNvPr id="358" name="Google Shape;358;p82"/>
              <p:cNvGrpSpPr/>
              <p:nvPr/>
            </p:nvGrpSpPr>
            <p:grpSpPr>
              <a:xfrm>
                <a:off x="6172007" y="3482031"/>
                <a:ext cx="218281" cy="268350"/>
                <a:chOff x="3461269" y="2754925"/>
                <a:chExt cx="378173" cy="375000"/>
              </a:xfrm>
            </p:grpSpPr>
            <p:sp>
              <p:nvSpPr>
                <p:cNvPr id="359" name="Google Shape;359;p82"/>
                <p:cNvSpPr/>
                <p:nvPr/>
              </p:nvSpPr>
              <p:spPr>
                <a:xfrm>
                  <a:off x="3465641" y="2754925"/>
                  <a:ext cx="373800" cy="375000"/>
                </a:xfrm>
                <a:prstGeom prst="ellipse">
                  <a:avLst/>
                </a:prstGeom>
                <a:solidFill>
                  <a:srgbClr val="F1F5F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  <p:sp>
              <p:nvSpPr>
                <p:cNvPr id="360" name="Google Shape;360;p82"/>
                <p:cNvSpPr/>
                <p:nvPr/>
              </p:nvSpPr>
              <p:spPr>
                <a:xfrm>
                  <a:off x="3461269" y="2813986"/>
                  <a:ext cx="283500" cy="283500"/>
                </a:xfrm>
                <a:prstGeom prst="ellipse">
                  <a:avLst/>
                </a:prstGeom>
                <a:solidFill>
                  <a:srgbClr val="8CF1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</p:grpSp>
          <p:sp>
            <p:nvSpPr>
              <p:cNvPr id="361" name="Google Shape;361;p82"/>
              <p:cNvSpPr txBox="1"/>
              <p:nvPr/>
            </p:nvSpPr>
            <p:spPr>
              <a:xfrm>
                <a:off x="6284525" y="3495750"/>
                <a:ext cx="636000" cy="312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700">
                    <a:solidFill>
                      <a:srgbClr val="1C17FF"/>
                    </a:solidFill>
                    <a:latin typeface="Inter Light"/>
                    <a:ea typeface="Inter Light"/>
                    <a:cs typeface="Inter Light"/>
                    <a:sym typeface="Inter Light"/>
                  </a:rPr>
                  <a:t>Freshness</a:t>
                </a:r>
                <a:endParaRPr sz="700">
                  <a:solidFill>
                    <a:srgbClr val="1C17FF"/>
                  </a:solidFill>
                  <a:latin typeface="Inter Light"/>
                  <a:ea typeface="Inter Light"/>
                  <a:cs typeface="Inter Light"/>
                  <a:sym typeface="Inter Light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700">
                    <a:solidFill>
                      <a:srgbClr val="1C17FF"/>
                    </a:solidFill>
                    <a:latin typeface="Inter Light"/>
                    <a:ea typeface="Inter Light"/>
                    <a:cs typeface="Inter Light"/>
                    <a:sym typeface="Inter Light"/>
                  </a:rPr>
                  <a:t>Layer </a:t>
                </a:r>
                <a:endParaRPr sz="700">
                  <a:solidFill>
                    <a:srgbClr val="1C17FF"/>
                  </a:solidFill>
                  <a:latin typeface="Inter Light"/>
                  <a:ea typeface="Inter Light"/>
                  <a:cs typeface="Inter Light"/>
                  <a:sym typeface="Inter Light"/>
                </a:endParaRPr>
              </a:p>
            </p:txBody>
          </p:sp>
          <p:pic>
            <p:nvPicPr>
              <p:cNvPr id="362" name="Google Shape;362;p82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6194357" y="3595543"/>
                <a:ext cx="86580" cy="10157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cxnSp>
        <p:nvCxnSpPr>
          <p:cNvPr id="363" name="Google Shape;363;p82"/>
          <p:cNvCxnSpPr>
            <a:stCxn id="341" idx="1"/>
            <a:endCxn id="347" idx="0"/>
          </p:cNvCxnSpPr>
          <p:nvPr/>
        </p:nvCxnSpPr>
        <p:spPr>
          <a:xfrm flipH="1">
            <a:off x="5000887" y="1682387"/>
            <a:ext cx="1126800" cy="821700"/>
          </a:xfrm>
          <a:prstGeom prst="bentConnector2">
            <a:avLst/>
          </a:prstGeom>
          <a:noFill/>
          <a:ln cap="flat" cmpd="sng" w="9525">
            <a:solidFill>
              <a:srgbClr val="1C17FF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364" name="Google Shape;364;p82"/>
          <p:cNvCxnSpPr>
            <a:stCxn id="323" idx="1"/>
            <a:endCxn id="357" idx="3"/>
          </p:cNvCxnSpPr>
          <p:nvPr/>
        </p:nvCxnSpPr>
        <p:spPr>
          <a:xfrm rot="10800000">
            <a:off x="6928870" y="2675887"/>
            <a:ext cx="535200" cy="900"/>
          </a:xfrm>
          <a:prstGeom prst="bentConnector3">
            <a:avLst>
              <a:gd fmla="val 49996" name="adj1"/>
            </a:avLst>
          </a:prstGeom>
          <a:noFill/>
          <a:ln cap="flat" cmpd="sng" w="9525">
            <a:solidFill>
              <a:srgbClr val="1C17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65" name="Google Shape;365;p82"/>
          <p:cNvCxnSpPr>
            <a:stCxn id="357" idx="1"/>
            <a:endCxn id="347" idx="3"/>
          </p:cNvCxnSpPr>
          <p:nvPr/>
        </p:nvCxnSpPr>
        <p:spPr>
          <a:xfrm flipH="1">
            <a:off x="5472712" y="2675910"/>
            <a:ext cx="512700" cy="900"/>
          </a:xfrm>
          <a:prstGeom prst="bentConnector3">
            <a:avLst>
              <a:gd fmla="val 50001" name="adj1"/>
            </a:avLst>
          </a:prstGeom>
          <a:noFill/>
          <a:ln cap="flat" cmpd="sng" w="9525">
            <a:solidFill>
              <a:srgbClr val="1C17FF"/>
            </a:solidFill>
            <a:prstDash val="solid"/>
            <a:round/>
            <a:headEnd len="med" w="med" type="triangle"/>
            <a:tailEnd len="med" w="med" type="triangle"/>
          </a:ln>
        </p:spPr>
      </p:cxnSp>
      <p:grpSp>
        <p:nvGrpSpPr>
          <p:cNvPr id="366" name="Google Shape;366;p82"/>
          <p:cNvGrpSpPr/>
          <p:nvPr/>
        </p:nvGrpSpPr>
        <p:grpSpPr>
          <a:xfrm>
            <a:off x="5907393" y="4063617"/>
            <a:ext cx="1088400" cy="372600"/>
            <a:chOff x="6312258" y="2109561"/>
            <a:chExt cx="1088400" cy="372600"/>
          </a:xfrm>
        </p:grpSpPr>
        <p:sp>
          <p:nvSpPr>
            <p:cNvPr id="343" name="Google Shape;343;p82"/>
            <p:cNvSpPr/>
            <p:nvPr/>
          </p:nvSpPr>
          <p:spPr>
            <a:xfrm>
              <a:off x="6312258" y="2109561"/>
              <a:ext cx="1088400" cy="372600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 cap="flat" cmpd="sng" w="9525">
              <a:solidFill>
                <a:srgbClr val="1C17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rgbClr val="1C17FF"/>
                  </a:solidFill>
                  <a:latin typeface="Inter Light"/>
                  <a:ea typeface="Inter Light"/>
                  <a:cs typeface="Inter Light"/>
                  <a:sym typeface="Inter Light"/>
                </a:rPr>
                <a:t>      </a:t>
              </a:r>
              <a:r>
                <a:rPr lang="en" sz="600">
                  <a:solidFill>
                    <a:srgbClr val="1C17FF"/>
                  </a:solidFill>
                  <a:latin typeface="Inter Light"/>
                  <a:ea typeface="Inter Light"/>
                  <a:cs typeface="Inter Light"/>
                  <a:sym typeface="Inter Light"/>
                </a:rPr>
                <a:t>     </a:t>
              </a:r>
              <a:r>
                <a:rPr lang="en" sz="700">
                  <a:solidFill>
                    <a:srgbClr val="1C17FF"/>
                  </a:solidFill>
                  <a:latin typeface="Inter Light"/>
                  <a:ea typeface="Inter Light"/>
                  <a:cs typeface="Inter Light"/>
                  <a:sym typeface="Inter Light"/>
                </a:rPr>
                <a:t>  </a:t>
              </a:r>
              <a:endParaRPr sz="700">
                <a:solidFill>
                  <a:srgbClr val="1C17FF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grpSp>
          <p:nvGrpSpPr>
            <p:cNvPr id="367" name="Google Shape;367;p82"/>
            <p:cNvGrpSpPr/>
            <p:nvPr/>
          </p:nvGrpSpPr>
          <p:grpSpPr>
            <a:xfrm>
              <a:off x="6490204" y="2161706"/>
              <a:ext cx="248876" cy="268350"/>
              <a:chOff x="3465641" y="2754925"/>
              <a:chExt cx="373800" cy="375000"/>
            </a:xfrm>
          </p:grpSpPr>
          <p:sp>
            <p:nvSpPr>
              <p:cNvPr id="368" name="Google Shape;368;p82"/>
              <p:cNvSpPr/>
              <p:nvPr/>
            </p:nvSpPr>
            <p:spPr>
              <a:xfrm>
                <a:off x="3465641" y="2754925"/>
                <a:ext cx="373800" cy="375000"/>
              </a:xfrm>
              <a:prstGeom prst="ellipse">
                <a:avLst/>
              </a:prstGeom>
              <a:solidFill>
                <a:srgbClr val="F1F5F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69" name="Google Shape;369;p82"/>
              <p:cNvSpPr/>
              <p:nvPr/>
            </p:nvSpPr>
            <p:spPr>
              <a:xfrm>
                <a:off x="3510775" y="2800675"/>
                <a:ext cx="283500" cy="283500"/>
              </a:xfrm>
              <a:prstGeom prst="ellipse">
                <a:avLst/>
              </a:prstGeom>
              <a:solidFill>
                <a:srgbClr val="8CF1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sp>
          <p:nvSpPr>
            <p:cNvPr id="370" name="Google Shape;370;p82"/>
            <p:cNvSpPr txBox="1"/>
            <p:nvPr/>
          </p:nvSpPr>
          <p:spPr>
            <a:xfrm>
              <a:off x="6769779" y="2190008"/>
              <a:ext cx="606900" cy="26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rgbClr val="1C17FF"/>
                  </a:solidFill>
                  <a:latin typeface="Inter Light"/>
                  <a:ea typeface="Inter Light"/>
                  <a:cs typeface="Inter Light"/>
                  <a:sym typeface="Inter Light"/>
                </a:rPr>
                <a:t>Index Builder</a:t>
              </a:r>
              <a:r>
                <a:rPr lang="en" sz="500">
                  <a:solidFill>
                    <a:srgbClr val="1C17FF"/>
                  </a:solidFill>
                  <a:latin typeface="Inter Light"/>
                  <a:ea typeface="Inter Light"/>
                  <a:cs typeface="Inter Light"/>
                  <a:sym typeface="Inter Light"/>
                </a:rPr>
                <a:t> </a:t>
              </a:r>
              <a:r>
                <a:rPr lang="en" sz="700">
                  <a:solidFill>
                    <a:srgbClr val="1C17FF"/>
                  </a:solidFill>
                  <a:latin typeface="Inter Light"/>
                  <a:ea typeface="Inter Light"/>
                  <a:cs typeface="Inter Light"/>
                  <a:sym typeface="Inter Light"/>
                </a:rPr>
                <a:t> </a:t>
              </a:r>
              <a:endParaRPr sz="700">
                <a:solidFill>
                  <a:srgbClr val="1C17FF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pic>
          <p:nvPicPr>
            <p:cNvPr id="371" name="Google Shape;371;p8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571547" y="2235747"/>
              <a:ext cx="99853" cy="109727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372" name="Google Shape;372;p82"/>
          <p:cNvCxnSpPr>
            <a:stCxn id="323" idx="2"/>
            <a:endCxn id="373" idx="0"/>
          </p:cNvCxnSpPr>
          <p:nvPr/>
        </p:nvCxnSpPr>
        <p:spPr>
          <a:xfrm flipH="1" rot="-5400000">
            <a:off x="7407370" y="3290737"/>
            <a:ext cx="834300" cy="3600"/>
          </a:xfrm>
          <a:prstGeom prst="bentConnector3">
            <a:avLst>
              <a:gd fmla="val 50008" name="adj1"/>
            </a:avLst>
          </a:prstGeom>
          <a:noFill/>
          <a:ln cap="flat" cmpd="sng" w="9525">
            <a:solidFill>
              <a:srgbClr val="1C17FF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374" name="Google Shape;374;p82"/>
          <p:cNvGrpSpPr/>
          <p:nvPr/>
        </p:nvGrpSpPr>
        <p:grpSpPr>
          <a:xfrm>
            <a:off x="7314663" y="3709825"/>
            <a:ext cx="1023300" cy="1093800"/>
            <a:chOff x="7120875" y="3709825"/>
            <a:chExt cx="1023300" cy="1093800"/>
          </a:xfrm>
        </p:grpSpPr>
        <p:sp>
          <p:nvSpPr>
            <p:cNvPr id="373" name="Google Shape;373;p82"/>
            <p:cNvSpPr/>
            <p:nvPr/>
          </p:nvSpPr>
          <p:spPr>
            <a:xfrm>
              <a:off x="7120875" y="3709825"/>
              <a:ext cx="1023300" cy="10938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9525">
              <a:solidFill>
                <a:srgbClr val="1C17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700">
                  <a:solidFill>
                    <a:srgbClr val="1C17FF"/>
                  </a:solidFill>
                  <a:latin typeface="Inter Light"/>
                  <a:ea typeface="Inter Light"/>
                  <a:cs typeface="Inter Light"/>
                  <a:sym typeface="Inter Light"/>
                </a:rPr>
                <a:t>Persisted Vectors</a:t>
              </a:r>
              <a:endParaRPr sz="700">
                <a:solidFill>
                  <a:srgbClr val="1C17FF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>
                <a:solidFill>
                  <a:srgbClr val="1C17FF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>
                <a:solidFill>
                  <a:srgbClr val="1C17FF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>
                <a:solidFill>
                  <a:srgbClr val="1C17FF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>
                <a:solidFill>
                  <a:srgbClr val="1C17FF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>
                <a:solidFill>
                  <a:srgbClr val="1C17FF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>
                <a:solidFill>
                  <a:srgbClr val="1C17FF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t/>
              </a:r>
              <a:endParaRPr sz="700">
                <a:solidFill>
                  <a:srgbClr val="1C17FF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grpSp>
          <p:nvGrpSpPr>
            <p:cNvPr id="375" name="Google Shape;375;p82"/>
            <p:cNvGrpSpPr/>
            <p:nvPr/>
          </p:nvGrpSpPr>
          <p:grpSpPr>
            <a:xfrm>
              <a:off x="7358171" y="4083829"/>
              <a:ext cx="548704" cy="400186"/>
              <a:chOff x="3686925" y="3864175"/>
              <a:chExt cx="610553" cy="442047"/>
            </a:xfrm>
          </p:grpSpPr>
          <p:sp>
            <p:nvSpPr>
              <p:cNvPr id="376" name="Google Shape;376;p82"/>
              <p:cNvSpPr/>
              <p:nvPr/>
            </p:nvSpPr>
            <p:spPr>
              <a:xfrm>
                <a:off x="3686925" y="3864175"/>
                <a:ext cx="429300" cy="2769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600">
                    <a:solidFill>
                      <a:schemeClr val="dk2"/>
                    </a:solidFill>
                    <a:latin typeface="Inter"/>
                    <a:ea typeface="Inter"/>
                    <a:cs typeface="Inter"/>
                    <a:sym typeface="Inter"/>
                  </a:rPr>
                  <a:t>File</a:t>
                </a:r>
                <a:endParaRPr sz="600">
                  <a:solidFill>
                    <a:schemeClr val="dk2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77" name="Google Shape;377;p82"/>
              <p:cNvSpPr/>
              <p:nvPr/>
            </p:nvSpPr>
            <p:spPr>
              <a:xfrm>
                <a:off x="3767800" y="3951550"/>
                <a:ext cx="429300" cy="2769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600">
                    <a:solidFill>
                      <a:schemeClr val="dk2"/>
                    </a:solidFill>
                    <a:latin typeface="Inter"/>
                    <a:ea typeface="Inter"/>
                    <a:cs typeface="Inter"/>
                    <a:sym typeface="Inter"/>
                  </a:rPr>
                  <a:t>File</a:t>
                </a:r>
                <a:endParaRPr sz="600">
                  <a:solidFill>
                    <a:schemeClr val="dk2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78" name="Google Shape;378;p82"/>
              <p:cNvSpPr/>
              <p:nvPr/>
            </p:nvSpPr>
            <p:spPr>
              <a:xfrm>
                <a:off x="3868178" y="4029322"/>
                <a:ext cx="429300" cy="2769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600">
                    <a:solidFill>
                      <a:schemeClr val="dk2"/>
                    </a:solidFill>
                    <a:latin typeface="Inter"/>
                    <a:ea typeface="Inter"/>
                    <a:cs typeface="Inter"/>
                    <a:sym typeface="Inter"/>
                  </a:rPr>
                  <a:t>File</a:t>
                </a:r>
                <a:endParaRPr sz="600">
                  <a:solidFill>
                    <a:schemeClr val="dk2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  <p:cxnSp>
        <p:nvCxnSpPr>
          <p:cNvPr id="379" name="Google Shape;379;p82"/>
          <p:cNvCxnSpPr>
            <a:stCxn id="373" idx="1"/>
            <a:endCxn id="343" idx="3"/>
          </p:cNvCxnSpPr>
          <p:nvPr/>
        </p:nvCxnSpPr>
        <p:spPr>
          <a:xfrm rot="10800000">
            <a:off x="6995763" y="4249825"/>
            <a:ext cx="318900" cy="6900"/>
          </a:xfrm>
          <a:prstGeom prst="straightConnector1">
            <a:avLst/>
          </a:prstGeom>
          <a:noFill/>
          <a:ln cap="flat" cmpd="sng" w="9525">
            <a:solidFill>
              <a:srgbClr val="1C17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80" name="Google Shape;380;p82"/>
          <p:cNvCxnSpPr>
            <a:stCxn id="336" idx="0"/>
            <a:endCxn id="347" idx="2"/>
          </p:cNvCxnSpPr>
          <p:nvPr/>
        </p:nvCxnSpPr>
        <p:spPr>
          <a:xfrm flipH="1" rot="10800000">
            <a:off x="4999334" y="2849275"/>
            <a:ext cx="1500" cy="861000"/>
          </a:xfrm>
          <a:prstGeom prst="straightConnector1">
            <a:avLst/>
          </a:prstGeom>
          <a:noFill/>
          <a:ln cap="flat" cmpd="sng" w="9525">
            <a:solidFill>
              <a:srgbClr val="1C17FF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381" name="Google Shape;381;p82"/>
          <p:cNvSpPr txBox="1"/>
          <p:nvPr/>
        </p:nvSpPr>
        <p:spPr>
          <a:xfrm>
            <a:off x="4263898" y="967125"/>
            <a:ext cx="11805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rgbClr val="1C17FF"/>
                </a:solidFill>
                <a:latin typeface="Inter"/>
                <a:ea typeface="Inter"/>
                <a:cs typeface="Inter"/>
                <a:sym typeface="Inter"/>
              </a:rPr>
              <a:t>Pinecone Serverless</a:t>
            </a:r>
            <a:endParaRPr b="1" sz="700">
              <a:solidFill>
                <a:srgbClr val="1C17FF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83"/>
          <p:cNvSpPr/>
          <p:nvPr/>
        </p:nvSpPr>
        <p:spPr>
          <a:xfrm>
            <a:off x="6148525" y="570117"/>
            <a:ext cx="2432400" cy="594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Frontend</a:t>
            </a:r>
            <a:endParaRPr sz="8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87" name="Google Shape;387;p83"/>
          <p:cNvSpPr/>
          <p:nvPr/>
        </p:nvSpPr>
        <p:spPr>
          <a:xfrm>
            <a:off x="557550" y="1453724"/>
            <a:ext cx="2432400" cy="1418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Models</a:t>
            </a:r>
            <a:r>
              <a:rPr lang="en" sz="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 (Compatible with any Model)</a:t>
            </a:r>
            <a:endParaRPr sz="8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88" name="Google Shape;388;p83"/>
          <p:cNvSpPr/>
          <p:nvPr/>
        </p:nvSpPr>
        <p:spPr>
          <a:xfrm>
            <a:off x="3355800" y="1453724"/>
            <a:ext cx="2432400" cy="1418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Frameworks</a:t>
            </a:r>
            <a:endParaRPr sz="800"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89" name="Google Shape;389;p83"/>
          <p:cNvSpPr/>
          <p:nvPr/>
        </p:nvSpPr>
        <p:spPr>
          <a:xfrm>
            <a:off x="6148525" y="1453724"/>
            <a:ext cx="2432400" cy="1418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Observability</a:t>
            </a:r>
            <a:endParaRPr sz="8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90" name="Google Shape;390;p83"/>
          <p:cNvSpPr/>
          <p:nvPr/>
        </p:nvSpPr>
        <p:spPr>
          <a:xfrm>
            <a:off x="557550" y="3161416"/>
            <a:ext cx="2432400" cy="1418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Clouds</a:t>
            </a:r>
            <a:endParaRPr sz="8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91" name="Google Shape;391;p83"/>
          <p:cNvSpPr/>
          <p:nvPr/>
        </p:nvSpPr>
        <p:spPr>
          <a:xfrm>
            <a:off x="3355800" y="3161416"/>
            <a:ext cx="2432400" cy="1418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IaC</a:t>
            </a:r>
            <a:endParaRPr sz="8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92" name="Google Shape;392;p83"/>
          <p:cNvSpPr/>
          <p:nvPr/>
        </p:nvSpPr>
        <p:spPr>
          <a:xfrm>
            <a:off x="6148525" y="3161416"/>
            <a:ext cx="2432400" cy="1418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Data Sources</a:t>
            </a:r>
            <a:endParaRPr sz="8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93" name="Google Shape;393;p83"/>
          <p:cNvSpPr txBox="1"/>
          <p:nvPr/>
        </p:nvSpPr>
        <p:spPr>
          <a:xfrm>
            <a:off x="571500" y="570125"/>
            <a:ext cx="5216700" cy="44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2400">
                <a:solidFill>
                  <a:srgbClr val="1A194C"/>
                </a:solidFill>
                <a:latin typeface="Inter"/>
                <a:ea typeface="Inter"/>
                <a:cs typeface="Inter"/>
                <a:sym typeface="Inter"/>
              </a:rPr>
              <a:t>Build with a robust ecosystem</a:t>
            </a:r>
            <a:endParaRPr sz="2400">
              <a:solidFill>
                <a:srgbClr val="1A194C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394" name="Google Shape;394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7250" y="2477851"/>
            <a:ext cx="634075" cy="190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p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7400" y="1958473"/>
            <a:ext cx="626600" cy="1501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p8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08763" y="1901150"/>
            <a:ext cx="1082287" cy="26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p83"/>
          <p:cNvPicPr preferRelativeResize="0"/>
          <p:nvPr/>
        </p:nvPicPr>
        <p:blipFill rotWithShape="1">
          <a:blip r:embed="rId6">
            <a:alphaModFix/>
          </a:blip>
          <a:srcRect b="25241" l="5773" r="5400" t="29491"/>
          <a:stretch/>
        </p:blipFill>
        <p:spPr>
          <a:xfrm>
            <a:off x="1460445" y="2263833"/>
            <a:ext cx="545996" cy="1408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8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91239" y="2567624"/>
            <a:ext cx="699801" cy="137179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8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556838" y="1880597"/>
            <a:ext cx="545999" cy="305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8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153536" y="1803036"/>
            <a:ext cx="737821" cy="425043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83"/>
          <p:cNvPicPr preferRelativeResize="0"/>
          <p:nvPr/>
        </p:nvPicPr>
        <p:blipFill rotWithShape="1">
          <a:blip r:embed="rId10">
            <a:alphaModFix/>
          </a:blip>
          <a:srcRect b="14827" l="16616" r="19079" t="17061"/>
          <a:stretch/>
        </p:blipFill>
        <p:spPr>
          <a:xfrm>
            <a:off x="4901739" y="1797852"/>
            <a:ext cx="674768" cy="386482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p8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293986" y="2415384"/>
            <a:ext cx="591636" cy="160994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p83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545937" y="2373775"/>
            <a:ext cx="664824" cy="23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83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4998907" y="2431164"/>
            <a:ext cx="601492" cy="129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p83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6416463" y="1896959"/>
            <a:ext cx="372238" cy="23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p83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6388550" y="2368824"/>
            <a:ext cx="525445" cy="20606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p83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7128760" y="1960051"/>
            <a:ext cx="702316" cy="11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p83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7186394" y="2339064"/>
            <a:ext cx="587031" cy="296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Google Shape;409;p83"/>
          <p:cNvSpPr txBox="1"/>
          <p:nvPr/>
        </p:nvSpPr>
        <p:spPr>
          <a:xfrm>
            <a:off x="7484125" y="2326888"/>
            <a:ext cx="5655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Inter Medium"/>
                <a:ea typeface="Inter Medium"/>
                <a:cs typeface="Inter Medium"/>
                <a:sym typeface="Inter Medium"/>
              </a:rPr>
              <a:t>(Soon)</a:t>
            </a:r>
            <a:endParaRPr sz="600">
              <a:latin typeface="Inter Medium"/>
              <a:ea typeface="Inter Medium"/>
              <a:cs typeface="Inter Medium"/>
              <a:sym typeface="Inter Medium"/>
            </a:endParaRPr>
          </a:p>
        </p:txBody>
      </p:sp>
      <p:pic>
        <p:nvPicPr>
          <p:cNvPr id="410" name="Google Shape;410;p83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1084575" y="3605998"/>
            <a:ext cx="372250" cy="20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p83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1176575" y="3791562"/>
            <a:ext cx="943427" cy="564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p83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1812000" y="3563276"/>
            <a:ext cx="743327" cy="21575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p83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7484113" y="780775"/>
            <a:ext cx="711450" cy="160572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Google Shape;414;p83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4059025" y="3574349"/>
            <a:ext cx="772876" cy="191604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p83"/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4102824" y="3964271"/>
            <a:ext cx="862819" cy="202338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p83"/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6446824" y="4163800"/>
            <a:ext cx="1005255" cy="16475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Google Shape;417;p83"/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>
            <a:off x="7667215" y="4012687"/>
            <a:ext cx="618146" cy="319112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83"/>
          <p:cNvPicPr preferRelativeResize="0"/>
          <p:nvPr/>
        </p:nvPicPr>
        <p:blipFill>
          <a:blip r:embed="rId26">
            <a:alphaModFix/>
          </a:blip>
          <a:stretch>
            <a:fillRect/>
          </a:stretch>
        </p:blipFill>
        <p:spPr>
          <a:xfrm>
            <a:off x="7341886" y="3727108"/>
            <a:ext cx="885307" cy="179152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83"/>
          <p:cNvPicPr preferRelativeResize="0"/>
          <p:nvPr/>
        </p:nvPicPr>
        <p:blipFill>
          <a:blip r:embed="rId27">
            <a:alphaModFix/>
          </a:blip>
          <a:stretch>
            <a:fillRect/>
          </a:stretch>
        </p:blipFill>
        <p:spPr>
          <a:xfrm>
            <a:off x="6601240" y="3727100"/>
            <a:ext cx="481007" cy="2614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84"/>
          <p:cNvSpPr txBox="1"/>
          <p:nvPr/>
        </p:nvSpPr>
        <p:spPr>
          <a:xfrm>
            <a:off x="2607425" y="2302350"/>
            <a:ext cx="3929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Use Cases</a:t>
            </a:r>
            <a:endParaRPr sz="24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85"/>
          <p:cNvSpPr txBox="1"/>
          <p:nvPr>
            <p:ph idx="12" type="sldNum"/>
          </p:nvPr>
        </p:nvSpPr>
        <p:spPr>
          <a:xfrm>
            <a:off x="8432525" y="4784631"/>
            <a:ext cx="548700" cy="130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30" name="Google Shape;430;p85"/>
          <p:cNvSpPr txBox="1"/>
          <p:nvPr/>
        </p:nvSpPr>
        <p:spPr>
          <a:xfrm>
            <a:off x="682150" y="571500"/>
            <a:ext cx="7388100" cy="74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1A194C"/>
                </a:solidFill>
                <a:latin typeface="Inter"/>
                <a:ea typeface="Inter"/>
                <a:cs typeface="Inter"/>
                <a:sym typeface="Inter"/>
              </a:rPr>
              <a:t>Keeping it simple—search like you mean it</a:t>
            </a:r>
            <a:endParaRPr i="1" sz="1800">
              <a:solidFill>
                <a:srgbClr val="1A194C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grpSp>
        <p:nvGrpSpPr>
          <p:cNvPr id="431" name="Google Shape;431;p85"/>
          <p:cNvGrpSpPr/>
          <p:nvPr/>
        </p:nvGrpSpPr>
        <p:grpSpPr>
          <a:xfrm>
            <a:off x="724895" y="2424358"/>
            <a:ext cx="1195966" cy="1361580"/>
            <a:chOff x="735325" y="2374950"/>
            <a:chExt cx="1239600" cy="393600"/>
          </a:xfrm>
        </p:grpSpPr>
        <p:sp>
          <p:nvSpPr>
            <p:cNvPr id="432" name="Google Shape;432;p85"/>
            <p:cNvSpPr/>
            <p:nvPr/>
          </p:nvSpPr>
          <p:spPr>
            <a:xfrm>
              <a:off x="735325" y="2374950"/>
              <a:ext cx="1239600" cy="3936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rgbClr val="1C17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rgbClr val="1C17FF"/>
                  </a:solidFill>
                  <a:latin typeface="Inter Light"/>
                  <a:ea typeface="Inter Light"/>
                  <a:cs typeface="Inter Light"/>
                  <a:sym typeface="Inter Light"/>
                </a:rPr>
                <a:t>      </a:t>
              </a:r>
              <a:r>
                <a:rPr lang="en" sz="600">
                  <a:solidFill>
                    <a:srgbClr val="1C17FF"/>
                  </a:solidFill>
                  <a:latin typeface="Inter Light"/>
                  <a:ea typeface="Inter Light"/>
                  <a:cs typeface="Inter Light"/>
                  <a:sym typeface="Inter Light"/>
                </a:rPr>
                <a:t>     </a:t>
              </a:r>
              <a:r>
                <a:rPr lang="en" sz="700">
                  <a:solidFill>
                    <a:srgbClr val="1C17FF"/>
                  </a:solidFill>
                  <a:latin typeface="Inter Light"/>
                  <a:ea typeface="Inter Light"/>
                  <a:cs typeface="Inter Light"/>
                  <a:sym typeface="Inter Light"/>
                </a:rPr>
                <a:t>  </a:t>
              </a:r>
              <a:endParaRPr sz="700">
                <a:solidFill>
                  <a:srgbClr val="1C17FF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433" name="Google Shape;433;p85"/>
            <p:cNvSpPr txBox="1"/>
            <p:nvPr/>
          </p:nvSpPr>
          <p:spPr>
            <a:xfrm>
              <a:off x="841376" y="2430010"/>
              <a:ext cx="1027500" cy="28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chemeClr val="accent1"/>
                  </a:solidFill>
                  <a:latin typeface="Inter Light"/>
                  <a:ea typeface="Inter Light"/>
                  <a:cs typeface="Inter Light"/>
                  <a:sym typeface="Inter Light"/>
                </a:rPr>
                <a:t>Text</a:t>
              </a:r>
              <a:endParaRPr sz="900">
                <a:solidFill>
                  <a:schemeClr val="accent1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chemeClr val="accent1"/>
                  </a:solidFill>
                  <a:latin typeface="Inter Light"/>
                  <a:ea typeface="Inter Light"/>
                  <a:cs typeface="Inter Light"/>
                  <a:sym typeface="Inter Light"/>
                </a:rPr>
                <a:t>Images</a:t>
              </a:r>
              <a:endParaRPr sz="900">
                <a:solidFill>
                  <a:schemeClr val="accent1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chemeClr val="accent1"/>
                  </a:solidFill>
                  <a:latin typeface="Inter Light"/>
                  <a:ea typeface="Inter Light"/>
                  <a:cs typeface="Inter Light"/>
                  <a:sym typeface="Inter Light"/>
                </a:rPr>
                <a:t>Voice</a:t>
              </a:r>
              <a:endParaRPr sz="900">
                <a:solidFill>
                  <a:schemeClr val="accent1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chemeClr val="accent1"/>
                  </a:solidFill>
                  <a:latin typeface="Inter Light"/>
                  <a:ea typeface="Inter Light"/>
                  <a:cs typeface="Inter Light"/>
                  <a:sym typeface="Inter Light"/>
                </a:rPr>
                <a:t>Video</a:t>
              </a:r>
              <a:endParaRPr sz="900">
                <a:solidFill>
                  <a:schemeClr val="accent1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chemeClr val="accent1"/>
                  </a:solidFill>
                  <a:latin typeface="Inter Light"/>
                  <a:ea typeface="Inter Light"/>
                  <a:cs typeface="Inter Light"/>
                  <a:sym typeface="Inter Light"/>
                </a:rPr>
                <a:t>Documents</a:t>
              </a:r>
              <a:endParaRPr sz="900">
                <a:solidFill>
                  <a:schemeClr val="accent1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</p:grpSp>
      <p:sp>
        <p:nvSpPr>
          <p:cNvPr id="434" name="Google Shape;434;p85"/>
          <p:cNvSpPr txBox="1"/>
          <p:nvPr/>
        </p:nvSpPr>
        <p:spPr>
          <a:xfrm>
            <a:off x="433675" y="2022125"/>
            <a:ext cx="1778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lang="en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We Take Data…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435" name="Google Shape;435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95398" y="2523000"/>
            <a:ext cx="1164300" cy="1164300"/>
          </a:xfrm>
          <a:prstGeom prst="ellipse">
            <a:avLst/>
          </a:prstGeom>
          <a:noFill/>
          <a:ln cap="flat" cmpd="sng" w="9525">
            <a:solidFill>
              <a:srgbClr val="1C17FF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436" name="Google Shape;436;p85"/>
          <p:cNvCxnSpPr>
            <a:stCxn id="432" idx="3"/>
            <a:endCxn id="435" idx="2"/>
          </p:cNvCxnSpPr>
          <p:nvPr/>
        </p:nvCxnSpPr>
        <p:spPr>
          <a:xfrm>
            <a:off x="1920861" y="3105148"/>
            <a:ext cx="1074600" cy="0"/>
          </a:xfrm>
          <a:prstGeom prst="straightConnector1">
            <a:avLst/>
          </a:prstGeom>
          <a:noFill/>
          <a:ln cap="flat" cmpd="sng" w="9525">
            <a:solidFill>
              <a:srgbClr val="1C17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37" name="Google Shape;437;p85"/>
          <p:cNvSpPr/>
          <p:nvPr/>
        </p:nvSpPr>
        <p:spPr>
          <a:xfrm>
            <a:off x="4944910" y="2424300"/>
            <a:ext cx="3487500" cy="13617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1C17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1"/>
                </a:solidFill>
                <a:latin typeface="Inter Light"/>
                <a:ea typeface="Inter Light"/>
                <a:cs typeface="Inter Light"/>
                <a:sym typeface="Inter Light"/>
              </a:rPr>
              <a:t>Semantic Search</a:t>
            </a:r>
            <a:endParaRPr sz="1000">
              <a:solidFill>
                <a:schemeClr val="accent1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1"/>
                </a:solidFill>
                <a:latin typeface="Inter Light"/>
                <a:ea typeface="Inter Light"/>
                <a:cs typeface="Inter Light"/>
                <a:sym typeface="Inter Light"/>
              </a:rPr>
              <a:t>Retrieval Augmented Generation (RAG)</a:t>
            </a:r>
            <a:endParaRPr sz="1000">
              <a:solidFill>
                <a:schemeClr val="accent1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1"/>
                </a:solidFill>
                <a:latin typeface="Inter Light"/>
                <a:ea typeface="Inter Light"/>
                <a:cs typeface="Inter Light"/>
                <a:sym typeface="Inter Light"/>
              </a:rPr>
              <a:t>Question Answering</a:t>
            </a:r>
            <a:endParaRPr sz="1000">
              <a:solidFill>
                <a:schemeClr val="accent1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1"/>
                </a:solidFill>
                <a:latin typeface="Inter Light"/>
                <a:ea typeface="Inter Light"/>
                <a:cs typeface="Inter Light"/>
                <a:sym typeface="Inter Light"/>
              </a:rPr>
              <a:t>Enhanced Data Classification</a:t>
            </a:r>
            <a:endParaRPr sz="1500"/>
          </a:p>
        </p:txBody>
      </p:sp>
      <p:cxnSp>
        <p:nvCxnSpPr>
          <p:cNvPr id="438" name="Google Shape;438;p85"/>
          <p:cNvCxnSpPr>
            <a:stCxn id="435" idx="6"/>
            <a:endCxn id="437" idx="1"/>
          </p:cNvCxnSpPr>
          <p:nvPr/>
        </p:nvCxnSpPr>
        <p:spPr>
          <a:xfrm>
            <a:off x="4159698" y="3105150"/>
            <a:ext cx="785100" cy="0"/>
          </a:xfrm>
          <a:prstGeom prst="straightConnector1">
            <a:avLst/>
          </a:prstGeom>
          <a:noFill/>
          <a:ln cap="flat" cmpd="sng" w="9525">
            <a:solidFill>
              <a:srgbClr val="1C17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39" name="Google Shape;439;p85"/>
          <p:cNvSpPr txBox="1"/>
          <p:nvPr/>
        </p:nvSpPr>
        <p:spPr>
          <a:xfrm>
            <a:off x="4847250" y="2055050"/>
            <a:ext cx="3682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lang="en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And We Deliver Delightful Experiences</a:t>
            </a:r>
            <a:endParaRPr sz="700">
              <a:solidFill>
                <a:srgbClr val="F1F5F8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86"/>
          <p:cNvSpPr/>
          <p:nvPr/>
        </p:nvSpPr>
        <p:spPr>
          <a:xfrm>
            <a:off x="589950" y="1392125"/>
            <a:ext cx="2434500" cy="2013900"/>
          </a:xfrm>
          <a:prstGeom prst="rect">
            <a:avLst/>
          </a:prstGeom>
          <a:solidFill>
            <a:srgbClr val="F1F5F8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Notion </a:t>
            </a:r>
            <a:r>
              <a:rPr lang="en" sz="15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picked Pinecone where it could scale Notion Q&amp;A to millions of users at </a:t>
            </a:r>
            <a:r>
              <a:rPr b="1" lang="en" sz="15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7 Billion embeddings</a:t>
            </a:r>
            <a:r>
              <a:rPr lang="en" sz="15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while remaining performant and cost-effective  </a:t>
            </a:r>
            <a:endParaRPr sz="15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45" name="Google Shape;445;p86"/>
          <p:cNvSpPr txBox="1"/>
          <p:nvPr>
            <p:ph idx="12" type="sldNum"/>
          </p:nvPr>
        </p:nvSpPr>
        <p:spPr>
          <a:xfrm>
            <a:off x="8432525" y="4784631"/>
            <a:ext cx="548700" cy="130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46" name="Google Shape;446;p86"/>
          <p:cNvSpPr txBox="1"/>
          <p:nvPr/>
        </p:nvSpPr>
        <p:spPr>
          <a:xfrm>
            <a:off x="571500" y="495300"/>
            <a:ext cx="8341800" cy="74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1A194C"/>
                </a:solidFill>
                <a:latin typeface="Inter"/>
                <a:ea typeface="Inter"/>
                <a:cs typeface="Inter"/>
                <a:sym typeface="Inter"/>
              </a:rPr>
              <a:t>Early movers adopted Pinecone to meet this new paradigm shift </a:t>
            </a:r>
            <a:endParaRPr sz="2500">
              <a:solidFill>
                <a:srgbClr val="1A194C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rgbClr val="1A194C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47" name="Google Shape;447;p86"/>
          <p:cNvSpPr/>
          <p:nvPr/>
        </p:nvSpPr>
        <p:spPr>
          <a:xfrm>
            <a:off x="589950" y="3571900"/>
            <a:ext cx="2434500" cy="999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" name="Google Shape;448;p86"/>
          <p:cNvSpPr txBox="1"/>
          <p:nvPr/>
        </p:nvSpPr>
        <p:spPr>
          <a:xfrm>
            <a:off x="1483913" y="3994884"/>
            <a:ext cx="14484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rPr>
              <a:t>cost-savings</a:t>
            </a:r>
            <a:endParaRPr sz="1000">
              <a:solidFill>
                <a:schemeClr val="lt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449" name="Google Shape;449;p86"/>
          <p:cNvSpPr txBox="1"/>
          <p:nvPr/>
        </p:nvSpPr>
        <p:spPr>
          <a:xfrm>
            <a:off x="736288" y="3913734"/>
            <a:ext cx="1448400" cy="3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rPr>
              <a:t>74%</a:t>
            </a:r>
            <a:endParaRPr sz="2400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450" name="Google Shape;450;p86"/>
          <p:cNvSpPr/>
          <p:nvPr/>
        </p:nvSpPr>
        <p:spPr>
          <a:xfrm>
            <a:off x="3354750" y="1401038"/>
            <a:ext cx="2434500" cy="2013900"/>
          </a:xfrm>
          <a:prstGeom prst="rect">
            <a:avLst/>
          </a:prstGeom>
          <a:solidFill>
            <a:srgbClr val="F1F5F8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Gong </a:t>
            </a:r>
            <a:r>
              <a:rPr lang="en" sz="15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partners with Pinecone allowing them to track millions of conversations at </a:t>
            </a:r>
            <a:r>
              <a:rPr b="1" lang="en" sz="15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5 Billion embeddings</a:t>
            </a:r>
            <a:r>
              <a:rPr lang="en" sz="15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while being cost-effective</a:t>
            </a:r>
            <a:endParaRPr sz="15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51" name="Google Shape;451;p86"/>
          <p:cNvSpPr/>
          <p:nvPr/>
        </p:nvSpPr>
        <p:spPr>
          <a:xfrm>
            <a:off x="3345525" y="3571875"/>
            <a:ext cx="2434500" cy="999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p86"/>
          <p:cNvSpPr txBox="1"/>
          <p:nvPr/>
        </p:nvSpPr>
        <p:spPr>
          <a:xfrm>
            <a:off x="4248713" y="3994884"/>
            <a:ext cx="14484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rPr>
              <a:t>cost-savings</a:t>
            </a:r>
            <a:endParaRPr sz="1000">
              <a:solidFill>
                <a:schemeClr val="lt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453" name="Google Shape;453;p86"/>
          <p:cNvSpPr txBox="1"/>
          <p:nvPr/>
        </p:nvSpPr>
        <p:spPr>
          <a:xfrm>
            <a:off x="3502863" y="3913734"/>
            <a:ext cx="1448400" cy="3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rPr>
              <a:t>10x</a:t>
            </a:r>
            <a:endParaRPr sz="2400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454" name="Google Shape;454;p86"/>
          <p:cNvSpPr/>
          <p:nvPr/>
        </p:nvSpPr>
        <p:spPr>
          <a:xfrm>
            <a:off x="6119550" y="1392125"/>
            <a:ext cx="2434500" cy="2013900"/>
          </a:xfrm>
          <a:prstGeom prst="rect">
            <a:avLst/>
          </a:prstGeom>
          <a:solidFill>
            <a:srgbClr val="F1F5F8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Frontier Medicines</a:t>
            </a:r>
            <a:r>
              <a:rPr lang="en" sz="15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transforms drug discovery by generating molecular insights with Pinecone serverless with tens of billions of vectors </a:t>
            </a:r>
            <a:endParaRPr sz="15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55" name="Google Shape;455;p86"/>
          <p:cNvSpPr/>
          <p:nvPr/>
        </p:nvSpPr>
        <p:spPr>
          <a:xfrm>
            <a:off x="6101100" y="3571875"/>
            <a:ext cx="2434500" cy="999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p86"/>
          <p:cNvSpPr txBox="1"/>
          <p:nvPr/>
        </p:nvSpPr>
        <p:spPr>
          <a:xfrm>
            <a:off x="7013513" y="3994884"/>
            <a:ext cx="14484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rPr>
              <a:t>cost-savings</a:t>
            </a:r>
            <a:endParaRPr sz="1000">
              <a:solidFill>
                <a:schemeClr val="lt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457" name="Google Shape;457;p86"/>
          <p:cNvSpPr txBox="1"/>
          <p:nvPr/>
        </p:nvSpPr>
        <p:spPr>
          <a:xfrm>
            <a:off x="6269438" y="3913734"/>
            <a:ext cx="1448400" cy="3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rPr>
              <a:t>98%</a:t>
            </a:r>
            <a:endParaRPr sz="2400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87"/>
          <p:cNvSpPr txBox="1"/>
          <p:nvPr/>
        </p:nvSpPr>
        <p:spPr>
          <a:xfrm>
            <a:off x="2607425" y="2302350"/>
            <a:ext cx="3929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Demo</a:t>
            </a:r>
            <a:endParaRPr sz="24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88"/>
          <p:cNvSpPr/>
          <p:nvPr/>
        </p:nvSpPr>
        <p:spPr>
          <a:xfrm>
            <a:off x="3718650" y="2980150"/>
            <a:ext cx="1706700" cy="436800"/>
          </a:xfrm>
          <a:prstGeom prst="rect">
            <a:avLst/>
          </a:prstGeom>
          <a:solidFill>
            <a:srgbClr val="1C17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lt1"/>
                </a:solidFill>
                <a:uFill>
                  <a:noFill/>
                </a:uFill>
                <a:latin typeface="Inter Medium"/>
                <a:ea typeface="Inter Medium"/>
                <a:cs typeface="Inter Medium"/>
                <a:sym typeface="Inter Mediu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Try Pinecone</a:t>
            </a:r>
            <a:endParaRPr sz="1300"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468" name="Google Shape;468;p88"/>
          <p:cNvSpPr txBox="1"/>
          <p:nvPr/>
        </p:nvSpPr>
        <p:spPr>
          <a:xfrm>
            <a:off x="2796300" y="1931350"/>
            <a:ext cx="35514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What are you building? </a:t>
            </a:r>
            <a:endParaRPr b="1" sz="19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74"/>
          <p:cNvSpPr txBox="1"/>
          <p:nvPr/>
        </p:nvSpPr>
        <p:spPr>
          <a:xfrm>
            <a:off x="560100" y="2374950"/>
            <a:ext cx="34518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1A194C"/>
                </a:solidFill>
                <a:latin typeface="Inter"/>
                <a:ea typeface="Inter"/>
                <a:cs typeface="Inter"/>
                <a:sym typeface="Inter"/>
              </a:rPr>
              <a:t>Agenda</a:t>
            </a:r>
            <a:endParaRPr i="1" sz="1800">
              <a:solidFill>
                <a:srgbClr val="1A194C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236" name="Google Shape;236;p74"/>
          <p:cNvSpPr txBox="1"/>
          <p:nvPr/>
        </p:nvSpPr>
        <p:spPr>
          <a:xfrm>
            <a:off x="5154925" y="1235300"/>
            <a:ext cx="3451800" cy="267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1A194C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37" name="Google Shape;237;p74"/>
          <p:cNvSpPr txBox="1"/>
          <p:nvPr>
            <p:ph idx="4294967295" type="body"/>
          </p:nvPr>
        </p:nvSpPr>
        <p:spPr>
          <a:xfrm>
            <a:off x="4465142" y="775988"/>
            <a:ext cx="4056600" cy="39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114300" lvl="0" marL="2286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Why use a vector database?</a:t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114300" lvl="0" marL="2286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</a:pPr>
            <a:r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Pinecone Overview</a:t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114300" lvl="0" marL="2286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</a:pPr>
            <a:r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Use cases</a:t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114300" lvl="0" marL="2286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Demo</a:t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114300" lvl="0" marL="2286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</a:pPr>
            <a:r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QA</a:t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88900" lvl="0" marL="1524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75"/>
          <p:cNvSpPr txBox="1"/>
          <p:nvPr>
            <p:ph idx="12" type="sldNum"/>
          </p:nvPr>
        </p:nvSpPr>
        <p:spPr>
          <a:xfrm>
            <a:off x="8432528" y="4653234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3" name="Google Shape;243;p75"/>
          <p:cNvSpPr txBox="1"/>
          <p:nvPr/>
        </p:nvSpPr>
        <p:spPr>
          <a:xfrm>
            <a:off x="1908750" y="585450"/>
            <a:ext cx="5312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1A194C"/>
                </a:solidFill>
                <a:latin typeface="Inter Thin"/>
                <a:ea typeface="Inter Thin"/>
                <a:cs typeface="Inter Thin"/>
                <a:sym typeface="Inter Thin"/>
              </a:rPr>
              <a:t>Why a </a:t>
            </a:r>
            <a:r>
              <a:rPr b="1" lang="en" sz="2500">
                <a:solidFill>
                  <a:srgbClr val="1A194C"/>
                </a:solidFill>
                <a:latin typeface="Inter"/>
                <a:ea typeface="Inter"/>
                <a:cs typeface="Inter"/>
                <a:sym typeface="Inter"/>
              </a:rPr>
              <a:t>vector</a:t>
            </a:r>
            <a:r>
              <a:rPr lang="en" sz="2500">
                <a:solidFill>
                  <a:srgbClr val="1A194C"/>
                </a:solidFill>
                <a:latin typeface="Inter Thin"/>
                <a:ea typeface="Inter Thin"/>
                <a:cs typeface="Inter Thin"/>
                <a:sym typeface="Inter Thin"/>
              </a:rPr>
              <a:t> </a:t>
            </a:r>
            <a:r>
              <a:rPr b="1" lang="en" sz="2500">
                <a:solidFill>
                  <a:srgbClr val="1A194C"/>
                </a:solidFill>
                <a:latin typeface="Inter"/>
                <a:ea typeface="Inter"/>
                <a:cs typeface="Inter"/>
                <a:sym typeface="Inter"/>
              </a:rPr>
              <a:t>database</a:t>
            </a:r>
            <a:r>
              <a:rPr lang="en" sz="2500">
                <a:solidFill>
                  <a:srgbClr val="1A194C"/>
                </a:solidFill>
                <a:latin typeface="Inter Thin"/>
                <a:ea typeface="Inter Thin"/>
                <a:cs typeface="Inter Thin"/>
                <a:sym typeface="Inter Thin"/>
              </a:rPr>
              <a:t>?</a:t>
            </a:r>
            <a:endParaRPr sz="2500">
              <a:solidFill>
                <a:srgbClr val="1A194C"/>
              </a:solidFill>
              <a:latin typeface="Inter Thin"/>
              <a:ea typeface="Inter Thin"/>
              <a:cs typeface="Inter Thin"/>
              <a:sym typeface="Inter Thin"/>
            </a:endParaRPr>
          </a:p>
        </p:txBody>
      </p:sp>
      <p:graphicFrame>
        <p:nvGraphicFramePr>
          <p:cNvPr id="244" name="Google Shape;244;p75"/>
          <p:cNvGraphicFramePr/>
          <p:nvPr/>
        </p:nvGraphicFramePr>
        <p:xfrm>
          <a:off x="615450" y="13093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{21D9BC3C-87DD-4A9D-8174-8142B0D6AD08}</a:tableStyleId>
              </a:tblPr>
              <a:tblGrid>
                <a:gridCol w="2413000"/>
              </a:tblGrid>
              <a:tr h="216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lt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 Data Platform Shift</a:t>
                      </a:r>
                      <a:endParaRPr b="1" sz="10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A194C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45" name="Google Shape;245;p75"/>
          <p:cNvGraphicFramePr/>
          <p:nvPr/>
        </p:nvGraphicFramePr>
        <p:xfrm>
          <a:off x="3358450" y="13093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{21D9BC3C-87DD-4A9D-8174-8142B0D6AD08}</a:tableStyleId>
              </a:tblPr>
              <a:tblGrid>
                <a:gridCol w="2413000"/>
              </a:tblGrid>
              <a:tr h="216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lt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Data type</a:t>
                      </a:r>
                      <a:endParaRPr b="1" sz="10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A194C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46" name="Google Shape;246;p75"/>
          <p:cNvGraphicFramePr/>
          <p:nvPr/>
        </p:nvGraphicFramePr>
        <p:xfrm>
          <a:off x="6101450" y="13093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{21D9BC3C-87DD-4A9D-8174-8142B0D6AD08}</a:tableStyleId>
              </a:tblPr>
              <a:tblGrid>
                <a:gridCol w="2413000"/>
              </a:tblGrid>
              <a:tr h="216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lt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Database</a:t>
                      </a:r>
                      <a:endParaRPr b="1" sz="10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A194C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47" name="Google Shape;247;p75"/>
          <p:cNvGraphicFramePr/>
          <p:nvPr/>
        </p:nvGraphicFramePr>
        <p:xfrm>
          <a:off x="615450" y="1671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{21D9BC3C-87DD-4A9D-8174-8142B0D6AD08}</a:tableStyleId>
              </a:tblPr>
              <a:tblGrid>
                <a:gridCol w="2413000"/>
              </a:tblGrid>
              <a:tr h="5953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1A194C"/>
                          </a:solidFill>
                          <a:latin typeface="Inter Light"/>
                          <a:ea typeface="Inter Light"/>
                          <a:cs typeface="Inter Light"/>
                          <a:sym typeface="Inter Light"/>
                        </a:rPr>
                        <a:t>Mainframe to personal computer</a:t>
                      </a:r>
                      <a:endParaRPr sz="1000">
                        <a:solidFill>
                          <a:srgbClr val="1A194C"/>
                        </a:solidFill>
                        <a:latin typeface="Inter Light"/>
                        <a:ea typeface="Inter Light"/>
                        <a:cs typeface="Inter Light"/>
                        <a:sym typeface="Inter Ligh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1F5F8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48" name="Google Shape;248;p75"/>
          <p:cNvGraphicFramePr/>
          <p:nvPr/>
        </p:nvGraphicFramePr>
        <p:xfrm>
          <a:off x="615450" y="2293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{21D9BC3C-87DD-4A9D-8174-8142B0D6AD08}</a:tableStyleId>
              </a:tblPr>
              <a:tblGrid>
                <a:gridCol w="2413000"/>
              </a:tblGrid>
              <a:tr h="5953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1A194C"/>
                          </a:solidFill>
                          <a:latin typeface="Inter Light"/>
                          <a:ea typeface="Inter Light"/>
                          <a:cs typeface="Inter Light"/>
                          <a:sym typeface="Inter Light"/>
                        </a:rPr>
                        <a:t>On-prem to cloud</a:t>
                      </a:r>
                      <a:endParaRPr sz="1000">
                        <a:solidFill>
                          <a:srgbClr val="1A194C"/>
                        </a:solidFill>
                        <a:latin typeface="Inter Light"/>
                        <a:ea typeface="Inter Light"/>
                        <a:cs typeface="Inter Light"/>
                        <a:sym typeface="Inter Ligh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1F5F8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49" name="Google Shape;249;p75"/>
          <p:cNvGraphicFramePr/>
          <p:nvPr/>
        </p:nvGraphicFramePr>
        <p:xfrm>
          <a:off x="3358450" y="1671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{21D9BC3C-87DD-4A9D-8174-8142B0D6AD08}</a:tableStyleId>
              </a:tblPr>
              <a:tblGrid>
                <a:gridCol w="2413000"/>
              </a:tblGrid>
              <a:tr h="5953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1A194C"/>
                          </a:solidFill>
                          <a:latin typeface="Inter Light"/>
                          <a:ea typeface="Inter Light"/>
                          <a:cs typeface="Inter Light"/>
                          <a:sym typeface="Inter Light"/>
                        </a:rPr>
                        <a:t>Structured data</a:t>
                      </a:r>
                      <a:endParaRPr sz="1000">
                        <a:solidFill>
                          <a:srgbClr val="1A194C"/>
                        </a:solidFill>
                        <a:latin typeface="Inter Light"/>
                        <a:ea typeface="Inter Light"/>
                        <a:cs typeface="Inter Light"/>
                        <a:sym typeface="Inter Ligh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1F5F8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50" name="Google Shape;250;p75"/>
          <p:cNvGraphicFramePr/>
          <p:nvPr/>
        </p:nvGraphicFramePr>
        <p:xfrm>
          <a:off x="3358450" y="2293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{21D9BC3C-87DD-4A9D-8174-8142B0D6AD08}</a:tableStyleId>
              </a:tblPr>
              <a:tblGrid>
                <a:gridCol w="2413000"/>
              </a:tblGrid>
              <a:tr h="5953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1A194C"/>
                          </a:solidFill>
                          <a:latin typeface="Inter Light"/>
                          <a:ea typeface="Inter Light"/>
                          <a:cs typeface="Inter Light"/>
                          <a:sym typeface="Inter Light"/>
                        </a:rPr>
                        <a:t>Semi-structured</a:t>
                      </a:r>
                      <a:endParaRPr sz="1000">
                        <a:solidFill>
                          <a:srgbClr val="1A194C"/>
                        </a:solidFill>
                        <a:latin typeface="Inter Light"/>
                        <a:ea typeface="Inter Light"/>
                        <a:cs typeface="Inter Light"/>
                        <a:sym typeface="Inter Ligh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1F5F8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51" name="Google Shape;251;p75"/>
          <p:cNvGraphicFramePr/>
          <p:nvPr/>
        </p:nvGraphicFramePr>
        <p:xfrm>
          <a:off x="6101450" y="1671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{21D9BC3C-87DD-4A9D-8174-8142B0D6AD08}</a:tableStyleId>
              </a:tblPr>
              <a:tblGrid>
                <a:gridCol w="2413000"/>
              </a:tblGrid>
              <a:tr h="5953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rgbClr val="1A194C"/>
                        </a:solidFill>
                        <a:latin typeface="Inter Light"/>
                        <a:ea typeface="Inter Light"/>
                        <a:cs typeface="Inter Light"/>
                        <a:sym typeface="Inter Ligh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1F5F8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52" name="Google Shape;252;p75"/>
          <p:cNvGraphicFramePr/>
          <p:nvPr/>
        </p:nvGraphicFramePr>
        <p:xfrm>
          <a:off x="6101450" y="2293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{21D9BC3C-87DD-4A9D-8174-8142B0D6AD08}</a:tableStyleId>
              </a:tblPr>
              <a:tblGrid>
                <a:gridCol w="2413000"/>
              </a:tblGrid>
              <a:tr h="5953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rgbClr val="1A194C"/>
                        </a:solidFill>
                        <a:latin typeface="Inter Light"/>
                        <a:ea typeface="Inter Light"/>
                        <a:cs typeface="Inter Light"/>
                        <a:sym typeface="Inter Ligh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1F5F8"/>
                    </a:solidFill>
                  </a:tcPr>
                </a:tc>
              </a:tr>
            </a:tbl>
          </a:graphicData>
        </a:graphic>
      </p:graphicFrame>
      <p:pic>
        <p:nvPicPr>
          <p:cNvPr id="253" name="Google Shape;253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05900" y="1769250"/>
            <a:ext cx="457201" cy="28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35638" y="1769250"/>
            <a:ext cx="457199" cy="40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7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65367" y="1919720"/>
            <a:ext cx="548639" cy="658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7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886544" y="1865001"/>
            <a:ext cx="548639" cy="1645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7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03346" y="2422652"/>
            <a:ext cx="496461" cy="1260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75"/>
          <p:cNvPicPr preferRelativeResize="0"/>
          <p:nvPr/>
        </p:nvPicPr>
        <p:blipFill rotWithShape="1">
          <a:blip r:embed="rId8">
            <a:alphaModFix/>
          </a:blip>
          <a:srcRect b="51025" l="1722" r="56769" t="4665"/>
          <a:stretch/>
        </p:blipFill>
        <p:spPr>
          <a:xfrm>
            <a:off x="6178657" y="2626417"/>
            <a:ext cx="496460" cy="1393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7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836511" y="2419880"/>
            <a:ext cx="397167" cy="1532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7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811499" y="2640615"/>
            <a:ext cx="496461" cy="1109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7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388622" y="2410575"/>
            <a:ext cx="397169" cy="1718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75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420452" y="2724082"/>
            <a:ext cx="397168" cy="96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75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7940762" y="2534906"/>
            <a:ext cx="496464" cy="756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75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7930137" y="2619438"/>
            <a:ext cx="397167" cy="1532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75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7749375" y="4577196"/>
            <a:ext cx="548639" cy="120701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75"/>
          <p:cNvSpPr/>
          <p:nvPr/>
        </p:nvSpPr>
        <p:spPr>
          <a:xfrm>
            <a:off x="3127450" y="1367000"/>
            <a:ext cx="132000" cy="219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1C17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75"/>
          <p:cNvSpPr/>
          <p:nvPr/>
        </p:nvSpPr>
        <p:spPr>
          <a:xfrm>
            <a:off x="5870450" y="1367000"/>
            <a:ext cx="132000" cy="219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1C17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268" name="Google Shape;268;p75"/>
          <p:cNvGraphicFramePr/>
          <p:nvPr/>
        </p:nvGraphicFramePr>
        <p:xfrm>
          <a:off x="615450" y="2922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{21D9BC3C-87DD-4A9D-8174-8142B0D6AD08}</a:tableStyleId>
              </a:tblPr>
              <a:tblGrid>
                <a:gridCol w="2413000"/>
              </a:tblGrid>
              <a:tr h="5953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1A194C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Predictive to generative</a:t>
                      </a:r>
                      <a:endParaRPr b="1" sz="1000">
                        <a:solidFill>
                          <a:srgbClr val="1A194C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1F5F8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69" name="Google Shape;269;p75"/>
          <p:cNvGraphicFramePr/>
          <p:nvPr/>
        </p:nvGraphicFramePr>
        <p:xfrm>
          <a:off x="3358450" y="2922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{21D9BC3C-87DD-4A9D-8174-8142B0D6AD08}</a:tableStyleId>
              </a:tblPr>
              <a:tblGrid>
                <a:gridCol w="2413000"/>
              </a:tblGrid>
              <a:tr h="5953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1A194C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Vectors / Unstructured</a:t>
                      </a:r>
                      <a:endParaRPr b="1" sz="1000">
                        <a:solidFill>
                          <a:srgbClr val="1A194C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1F5F8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70" name="Google Shape;270;p75"/>
          <p:cNvGraphicFramePr/>
          <p:nvPr/>
        </p:nvGraphicFramePr>
        <p:xfrm>
          <a:off x="6101450" y="2922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{21D9BC3C-87DD-4A9D-8174-8142B0D6AD08}</a:tableStyleId>
              </a:tblPr>
              <a:tblGrid>
                <a:gridCol w="2413000"/>
              </a:tblGrid>
              <a:tr h="5953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>
                        <a:solidFill>
                          <a:srgbClr val="1A194C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1F5F8"/>
                    </a:solidFill>
                  </a:tcPr>
                </a:tc>
              </a:tr>
            </a:tbl>
          </a:graphicData>
        </a:graphic>
      </p:graphicFrame>
      <p:pic>
        <p:nvPicPr>
          <p:cNvPr id="271" name="Google Shape;271;p75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6306019" y="2962100"/>
            <a:ext cx="1984826" cy="5427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76"/>
          <p:cNvSpPr txBox="1"/>
          <p:nvPr/>
        </p:nvSpPr>
        <p:spPr>
          <a:xfrm>
            <a:off x="239575" y="381000"/>
            <a:ext cx="67077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03008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Vectors: represent </a:t>
            </a:r>
            <a:r>
              <a:rPr b="1" i="1" lang="en" sz="2100">
                <a:solidFill>
                  <a:srgbClr val="03008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many</a:t>
            </a:r>
            <a:r>
              <a:rPr b="1" lang="en" sz="2100">
                <a:solidFill>
                  <a:srgbClr val="03008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dimensions</a:t>
            </a:r>
            <a:endParaRPr b="1" sz="2100">
              <a:solidFill>
                <a:srgbClr val="0300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77" name="Google Shape;277;p76"/>
          <p:cNvSpPr txBox="1"/>
          <p:nvPr/>
        </p:nvSpPr>
        <p:spPr>
          <a:xfrm>
            <a:off x="5858925" y="4798125"/>
            <a:ext cx="30591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Helvetica Neue"/>
                <a:ea typeface="Helvetica Neue"/>
                <a:cs typeface="Helvetica Neue"/>
                <a:sym typeface="Helvetica Neue"/>
              </a:rPr>
              <a:t>https://a16z.com/2023/06/20/emerging-architectures-for-llm-applications/</a:t>
            </a:r>
            <a:endParaRPr sz="6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78" name="Google Shape;278;p76"/>
          <p:cNvSpPr txBox="1"/>
          <p:nvPr/>
        </p:nvSpPr>
        <p:spPr>
          <a:xfrm>
            <a:off x="239575" y="1037550"/>
            <a:ext cx="8904600" cy="3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A vector is long list of numbers, each representing a dimension of the input data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[ 0.1, 0.6, 2.4, 1.8,...]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…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2"/>
                </a:solidFill>
              </a:rPr>
              <a:t>[ 0.2, 0.6, 3.1, 0.9,...]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We can graph x,y,z and conceptually think about x,y,z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It’s hard to conceptualise 1536 dimensions!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77"/>
          <p:cNvSpPr txBox="1"/>
          <p:nvPr/>
        </p:nvSpPr>
        <p:spPr>
          <a:xfrm>
            <a:off x="722250" y="67172"/>
            <a:ext cx="76995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1A194C"/>
                </a:solidFill>
                <a:latin typeface="Inter"/>
                <a:ea typeface="Inter"/>
                <a:cs typeface="Inter"/>
                <a:sym typeface="Inter"/>
              </a:rPr>
              <a:t>Embedding Model</a:t>
            </a:r>
            <a:endParaRPr b="1" sz="2500">
              <a:solidFill>
                <a:srgbClr val="1A194C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284" name="Google Shape;284;p77"/>
          <p:cNvPicPr preferRelativeResize="0"/>
          <p:nvPr/>
        </p:nvPicPr>
        <p:blipFill rotWithShape="1">
          <a:blip r:embed="rId3">
            <a:alphaModFix/>
          </a:blip>
          <a:srcRect b="16636" l="0" r="0" t="17238"/>
          <a:stretch/>
        </p:blipFill>
        <p:spPr>
          <a:xfrm>
            <a:off x="2439475" y="1363474"/>
            <a:ext cx="4265049" cy="30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77"/>
          <p:cNvSpPr txBox="1"/>
          <p:nvPr/>
        </p:nvSpPr>
        <p:spPr>
          <a:xfrm>
            <a:off x="0" y="1215535"/>
            <a:ext cx="24396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</a:rPr>
              <a:t>LLMs</a:t>
            </a:r>
            <a:r>
              <a:rPr lang="en" sz="1800">
                <a:solidFill>
                  <a:schemeClr val="dk2"/>
                </a:solidFill>
              </a:rPr>
              <a:t>: 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take an input (prompt) and generate an output by predicting the next token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86" name="Google Shape;286;p77"/>
          <p:cNvSpPr txBox="1"/>
          <p:nvPr/>
        </p:nvSpPr>
        <p:spPr>
          <a:xfrm>
            <a:off x="6704525" y="3016320"/>
            <a:ext cx="24396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</a:rPr>
              <a:t>Embedding Models</a:t>
            </a:r>
            <a:r>
              <a:rPr lang="en" sz="1800">
                <a:solidFill>
                  <a:schemeClr val="dk2"/>
                </a:solidFill>
              </a:rPr>
              <a:t>: take an input, and encode its “meaning” as a list of numbers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78"/>
          <p:cNvSpPr txBox="1"/>
          <p:nvPr/>
        </p:nvSpPr>
        <p:spPr>
          <a:xfrm>
            <a:off x="722250" y="177900"/>
            <a:ext cx="76995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1A194C"/>
                </a:solidFill>
                <a:latin typeface="Inter"/>
                <a:ea typeface="Inter"/>
                <a:cs typeface="Inter"/>
                <a:sym typeface="Inter"/>
              </a:rPr>
              <a:t>Finding Similarity</a:t>
            </a:r>
            <a:endParaRPr b="1" sz="2500">
              <a:solidFill>
                <a:srgbClr val="1A194C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92" name="Google Shape;292;p78"/>
          <p:cNvSpPr txBox="1"/>
          <p:nvPr/>
        </p:nvSpPr>
        <p:spPr>
          <a:xfrm>
            <a:off x="384750" y="779625"/>
            <a:ext cx="8241900" cy="329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" sz="1800">
                <a:solidFill>
                  <a:srgbClr val="1A194C"/>
                </a:solidFill>
                <a:highlight>
                  <a:srgbClr val="FFFFFF"/>
                </a:highlight>
                <a:latin typeface="Inter ExtraLight"/>
                <a:ea typeface="Inter ExtraLight"/>
                <a:cs typeface="Inter ExtraLight"/>
                <a:sym typeface="Inter ExtraLight"/>
              </a:rPr>
            </a:br>
            <a:r>
              <a:rPr lang="en" sz="1800">
                <a:solidFill>
                  <a:srgbClr val="1A194C"/>
                </a:solidFill>
                <a:highlight>
                  <a:srgbClr val="FFFFFF"/>
                </a:highlight>
                <a:latin typeface="Inter ExtraLight"/>
                <a:ea typeface="Inter ExtraLight"/>
                <a:cs typeface="Inter ExtraLight"/>
                <a:sym typeface="Inter ExtraLight"/>
              </a:rPr>
              <a:t>We know how to take data and characterise it as vectors via embedding</a:t>
            </a:r>
            <a:endParaRPr sz="1800">
              <a:solidFill>
                <a:srgbClr val="1A194C"/>
              </a:solidFill>
              <a:highlight>
                <a:srgbClr val="FFFFFF"/>
              </a:highlight>
              <a:latin typeface="Inter ExtraLight"/>
              <a:ea typeface="Inter ExtraLight"/>
              <a:cs typeface="Inter ExtraLight"/>
              <a:sym typeface="Inter ExtraLigh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A194C"/>
                </a:solidFill>
                <a:highlight>
                  <a:srgbClr val="FFFFFF"/>
                </a:highlight>
                <a:latin typeface="Inter ExtraLight"/>
                <a:ea typeface="Inter ExtraLight"/>
                <a:cs typeface="Inter ExtraLight"/>
                <a:sym typeface="Inter ExtraLight"/>
              </a:rPr>
              <a:t>We know we can find </a:t>
            </a:r>
            <a:r>
              <a:rPr i="1" lang="en" sz="1800">
                <a:solidFill>
                  <a:srgbClr val="1A194C"/>
                </a:solidFill>
                <a:highlight>
                  <a:srgbClr val="FFFFFF"/>
                </a:highlight>
                <a:latin typeface="Inter ExtraLight"/>
                <a:ea typeface="Inter ExtraLight"/>
                <a:cs typeface="Inter ExtraLight"/>
                <a:sym typeface="Inter ExtraLight"/>
              </a:rPr>
              <a:t>how</a:t>
            </a:r>
            <a:r>
              <a:rPr lang="en" sz="1800">
                <a:solidFill>
                  <a:srgbClr val="1A194C"/>
                </a:solidFill>
                <a:highlight>
                  <a:srgbClr val="FFFFFF"/>
                </a:highlight>
                <a:latin typeface="Inter ExtraLight"/>
                <a:ea typeface="Inter ExtraLight"/>
                <a:cs typeface="Inter ExtraLight"/>
                <a:sym typeface="Inter ExtraLight"/>
              </a:rPr>
              <a:t> </a:t>
            </a:r>
            <a:r>
              <a:rPr i="1" lang="en" sz="1800">
                <a:solidFill>
                  <a:srgbClr val="1A194C"/>
                </a:solidFill>
                <a:highlight>
                  <a:srgbClr val="FFFFFF"/>
                </a:highlight>
                <a:latin typeface="Inter ExtraLight"/>
                <a:ea typeface="Inter ExtraLight"/>
                <a:cs typeface="Inter ExtraLight"/>
                <a:sym typeface="Inter ExtraLight"/>
              </a:rPr>
              <a:t>similar</a:t>
            </a:r>
            <a:r>
              <a:rPr lang="en" sz="1800">
                <a:solidFill>
                  <a:srgbClr val="1A194C"/>
                </a:solidFill>
                <a:highlight>
                  <a:srgbClr val="FFFFFF"/>
                </a:highlight>
                <a:latin typeface="Inter ExtraLight"/>
                <a:ea typeface="Inter ExtraLight"/>
                <a:cs typeface="Inter ExtraLight"/>
                <a:sym typeface="Inter ExtraLight"/>
              </a:rPr>
              <a:t> pairs of vectors are using distance metrics</a:t>
            </a:r>
            <a:endParaRPr sz="1800">
              <a:solidFill>
                <a:srgbClr val="1A194C"/>
              </a:solidFill>
              <a:highlight>
                <a:srgbClr val="FFFFFF"/>
              </a:highlight>
              <a:latin typeface="Inter ExtraLight"/>
              <a:ea typeface="Inter ExtraLight"/>
              <a:cs typeface="Inter ExtraLight"/>
              <a:sym typeface="Inter ExtraLight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1A194C"/>
              </a:solidFill>
              <a:highlight>
                <a:srgbClr val="FFFFFF"/>
              </a:highlight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A194C"/>
                </a:solidFill>
                <a:highlight>
                  <a:srgbClr val="FFFFFF"/>
                </a:highlight>
                <a:latin typeface="Inter ExtraLight"/>
                <a:ea typeface="Inter ExtraLight"/>
                <a:cs typeface="Inter ExtraLight"/>
                <a:sym typeface="Inter ExtraLight"/>
              </a:rPr>
              <a:t>= &gt; We can take our input, convert it to a vector, then calculate distance to each of the vectors representing our source content</a:t>
            </a:r>
            <a:endParaRPr sz="1800">
              <a:solidFill>
                <a:srgbClr val="1A194C"/>
              </a:solidFill>
              <a:highlight>
                <a:srgbClr val="FFFFFF"/>
              </a:highlight>
              <a:latin typeface="Inter ExtraLight"/>
              <a:ea typeface="Inter ExtraLight"/>
              <a:cs typeface="Inter ExtraLight"/>
              <a:sym typeface="Inter ExtraLigh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A194C"/>
              </a:solidFill>
              <a:highlight>
                <a:srgbClr val="FFFFFF"/>
              </a:highlight>
              <a:latin typeface="Inter ExtraLight"/>
              <a:ea typeface="Inter ExtraLight"/>
              <a:cs typeface="Inter ExtraLight"/>
              <a:sym typeface="Inter ExtraLigh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A194C"/>
                </a:solidFill>
                <a:highlight>
                  <a:srgbClr val="FFFFFF"/>
                </a:highlight>
                <a:latin typeface="Inter ExtraLight"/>
                <a:ea typeface="Inter ExtraLight"/>
                <a:cs typeface="Inter ExtraLight"/>
                <a:sym typeface="Inter ExtraLight"/>
              </a:rPr>
              <a:t>The most similar vectors are known as our </a:t>
            </a:r>
            <a:r>
              <a:rPr b="1" lang="en" sz="1800">
                <a:solidFill>
                  <a:srgbClr val="1A194C"/>
                </a:solidFill>
                <a:highlight>
                  <a:srgbClr val="FFFFFF"/>
                </a:highlight>
                <a:latin typeface="Inter"/>
                <a:ea typeface="Inter"/>
                <a:cs typeface="Inter"/>
                <a:sym typeface="Inter"/>
              </a:rPr>
              <a:t>Nearest Neighbours</a:t>
            </a:r>
            <a:endParaRPr b="1" sz="1800">
              <a:solidFill>
                <a:srgbClr val="1A194C"/>
              </a:solidFill>
              <a:highlight>
                <a:srgbClr val="FFFFFF"/>
              </a:highlight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A194C"/>
                </a:solidFill>
                <a:highlight>
                  <a:srgbClr val="FFFFFF"/>
                </a:highlight>
                <a:latin typeface="Inter ExtraLight"/>
                <a:ea typeface="Inter ExtraLight"/>
                <a:cs typeface="Inter ExtraLight"/>
                <a:sym typeface="Inter ExtraLight"/>
              </a:rPr>
              <a:t>If we calculate the distance for *every* vector, this is an exhaustive search, often referred to as a kNN search (k Nearest-Neighbour search)</a:t>
            </a:r>
            <a:endParaRPr sz="1800">
              <a:solidFill>
                <a:srgbClr val="1A194C"/>
              </a:solidFill>
              <a:highlight>
                <a:srgbClr val="FFFFFF"/>
              </a:highlight>
              <a:latin typeface="Inter ExtraLight"/>
              <a:ea typeface="Inter ExtraLight"/>
              <a:cs typeface="Inter ExtraLight"/>
              <a:sym typeface="Inter ExtraLigh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79"/>
          <p:cNvSpPr txBox="1"/>
          <p:nvPr/>
        </p:nvSpPr>
        <p:spPr>
          <a:xfrm>
            <a:off x="722250" y="177900"/>
            <a:ext cx="76995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1A194C"/>
                </a:solidFill>
                <a:latin typeface="Inter"/>
                <a:ea typeface="Inter"/>
                <a:cs typeface="Inter"/>
                <a:sym typeface="Inter"/>
              </a:rPr>
              <a:t>Approximate Nearest Neighbour</a:t>
            </a:r>
            <a:endParaRPr b="1" sz="2500">
              <a:solidFill>
                <a:srgbClr val="1A194C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98" name="Google Shape;298;p79"/>
          <p:cNvSpPr txBox="1"/>
          <p:nvPr/>
        </p:nvSpPr>
        <p:spPr>
          <a:xfrm>
            <a:off x="451050" y="668850"/>
            <a:ext cx="8241900" cy="411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A194C"/>
                </a:solidFill>
                <a:highlight>
                  <a:srgbClr val="FFFFFF"/>
                </a:highlight>
                <a:latin typeface="Inter ExtraLight"/>
                <a:ea typeface="Inter ExtraLight"/>
                <a:cs typeface="Inter ExtraLight"/>
                <a:sym typeface="Inter ExtraLight"/>
              </a:rPr>
              <a:t>Due to computational complexity of KNN algorithms,  “</a:t>
            </a:r>
            <a:r>
              <a:rPr lang="en" sz="1600">
                <a:solidFill>
                  <a:srgbClr val="1A194C"/>
                </a:solidFill>
                <a:highlight>
                  <a:schemeClr val="lt1"/>
                </a:highlight>
                <a:latin typeface="Inter ExtraLight"/>
                <a:ea typeface="Inter ExtraLight"/>
                <a:cs typeface="Inter ExtraLight"/>
                <a:sym typeface="Inter ExtraLight"/>
              </a:rPr>
              <a:t>ANN” (</a:t>
            </a:r>
            <a:r>
              <a:rPr lang="en" sz="1600">
                <a:solidFill>
                  <a:srgbClr val="1A194C"/>
                </a:solidFill>
                <a:highlight>
                  <a:srgbClr val="FFFFFF"/>
                </a:highlight>
                <a:latin typeface="Inter ExtraLight"/>
                <a:ea typeface="Inter ExtraLight"/>
                <a:cs typeface="Inter ExtraLight"/>
                <a:sym typeface="Inter ExtraLight"/>
              </a:rPr>
              <a:t>Approximate Nearest Neighbour) is used instead</a:t>
            </a:r>
            <a:endParaRPr sz="1600">
              <a:solidFill>
                <a:srgbClr val="1A194C"/>
              </a:solidFill>
              <a:highlight>
                <a:srgbClr val="FFFFFF"/>
              </a:highlight>
              <a:latin typeface="Inter ExtraLight"/>
              <a:ea typeface="Inter ExtraLight"/>
              <a:cs typeface="Inter ExtraLight"/>
              <a:sym typeface="Inter ExtraLigh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1A194C"/>
              </a:solidFill>
              <a:highlight>
                <a:srgbClr val="FFFFFF"/>
              </a:highlight>
              <a:latin typeface="Inter ExtraLight"/>
              <a:ea typeface="Inter ExtraLight"/>
              <a:cs typeface="Inter ExtraLight"/>
              <a:sym typeface="Inter ExtraLigh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A194C"/>
                </a:solidFill>
                <a:highlight>
                  <a:srgbClr val="FFFFFF"/>
                </a:highlight>
                <a:latin typeface="Inter ExtraLight"/>
                <a:ea typeface="Inter ExtraLight"/>
                <a:cs typeface="Inter ExtraLight"/>
                <a:sym typeface="Inter ExtraLight"/>
              </a:rPr>
              <a:t>Results are not guaranteed to be the exact or all nearest neighbours</a:t>
            </a:r>
            <a:endParaRPr sz="1600">
              <a:solidFill>
                <a:srgbClr val="1A194C"/>
              </a:solidFill>
              <a:highlight>
                <a:srgbClr val="FFFFFF"/>
              </a:highlight>
              <a:latin typeface="Inter ExtraLight"/>
              <a:ea typeface="Inter ExtraLight"/>
              <a:cs typeface="Inter ExtraLight"/>
              <a:sym typeface="Inter ExtraLight"/>
            </a:endParaRPr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A194C"/>
                </a:solidFill>
                <a:highlight>
                  <a:srgbClr val="FFFFFF"/>
                </a:highlight>
                <a:latin typeface="Inter ExtraLight"/>
                <a:ea typeface="Inter ExtraLight"/>
                <a:cs typeface="Inter ExtraLight"/>
                <a:sym typeface="Inter ExtraLight"/>
              </a:rPr>
              <a:t>Results have a similarity score</a:t>
            </a:r>
            <a:endParaRPr>
              <a:solidFill>
                <a:srgbClr val="1A194C"/>
              </a:solidFill>
              <a:highlight>
                <a:srgbClr val="FFFFFF"/>
              </a:highlight>
              <a:latin typeface="Inter ExtraLight"/>
              <a:ea typeface="Inter ExtraLight"/>
              <a:cs typeface="Inter ExtraLight"/>
              <a:sym typeface="Inter ExtraLigh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1A194C"/>
              </a:solidFill>
              <a:highlight>
                <a:srgbClr val="FFFFFF"/>
              </a:highlight>
              <a:latin typeface="Inter ExtraLight"/>
              <a:ea typeface="Inter ExtraLight"/>
              <a:cs typeface="Inter ExtraLight"/>
              <a:sym typeface="Inter ExtraLigh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A194C"/>
                </a:solidFill>
                <a:highlight>
                  <a:srgbClr val="FFFFFF"/>
                </a:highlight>
                <a:latin typeface="Inter ExtraLight"/>
                <a:ea typeface="Inter ExtraLight"/>
                <a:cs typeface="Inter ExtraLight"/>
                <a:sym typeface="Inter ExtraLight"/>
              </a:rPr>
              <a:t>With the right algorithm, data structure, and architecture, ANN can enable similarity search against </a:t>
            </a:r>
            <a:r>
              <a:rPr i="1" lang="en" sz="1600">
                <a:solidFill>
                  <a:srgbClr val="1A194C"/>
                </a:solidFill>
                <a:highlight>
                  <a:srgbClr val="FFFFFF"/>
                </a:highlight>
                <a:latin typeface="Inter ExtraLight"/>
                <a:ea typeface="Inter ExtraLight"/>
                <a:cs typeface="Inter ExtraLight"/>
                <a:sym typeface="Inter ExtraLight"/>
              </a:rPr>
              <a:t>billions</a:t>
            </a:r>
            <a:r>
              <a:rPr lang="en" sz="1600">
                <a:solidFill>
                  <a:srgbClr val="1A194C"/>
                </a:solidFill>
                <a:highlight>
                  <a:srgbClr val="FFFFFF"/>
                </a:highlight>
                <a:latin typeface="Inter ExtraLight"/>
                <a:ea typeface="Inter ExtraLight"/>
                <a:cs typeface="Inter ExtraLight"/>
                <a:sym typeface="Inter ExtraLight"/>
              </a:rPr>
              <a:t> of vectors</a:t>
            </a:r>
            <a:endParaRPr sz="1600">
              <a:solidFill>
                <a:srgbClr val="1A194C"/>
              </a:solidFill>
              <a:highlight>
                <a:srgbClr val="FFFFFF"/>
              </a:highlight>
              <a:latin typeface="Inter ExtraLight"/>
              <a:ea typeface="Inter ExtraLight"/>
              <a:cs typeface="Inter ExtraLight"/>
              <a:sym typeface="Inter ExtraLigh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1A194C"/>
              </a:solidFill>
              <a:highlight>
                <a:srgbClr val="FFFFFF"/>
              </a:highlight>
              <a:latin typeface="Inter ExtraLight"/>
              <a:ea typeface="Inter ExtraLight"/>
              <a:cs typeface="Inter ExtraLight"/>
              <a:sym typeface="Inter ExtraLigh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1A194C"/>
                </a:solidFill>
                <a:highlight>
                  <a:srgbClr val="FFFFFF"/>
                </a:highlight>
                <a:latin typeface="Inter"/>
                <a:ea typeface="Inter"/>
                <a:cs typeface="Inter"/>
                <a:sym typeface="Inter"/>
              </a:rPr>
              <a:t>All vector search solutions operating at scale utilise ANN solutions</a:t>
            </a:r>
            <a:endParaRPr b="1" sz="1600">
              <a:solidFill>
                <a:srgbClr val="1A194C"/>
              </a:solidFill>
              <a:highlight>
                <a:srgbClr val="FFFFFF"/>
              </a:highlight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80"/>
          <p:cNvSpPr txBox="1"/>
          <p:nvPr/>
        </p:nvSpPr>
        <p:spPr>
          <a:xfrm>
            <a:off x="2607425" y="2302350"/>
            <a:ext cx="3929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About Pinecone</a:t>
            </a:r>
            <a:endParaRPr sz="24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81"/>
          <p:cNvSpPr/>
          <p:nvPr/>
        </p:nvSpPr>
        <p:spPr>
          <a:xfrm>
            <a:off x="4572000" y="0"/>
            <a:ext cx="4572000" cy="1089900"/>
          </a:xfrm>
          <a:prstGeom prst="rect">
            <a:avLst/>
          </a:prstGeom>
          <a:solidFill>
            <a:srgbClr val="1C17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81"/>
          <p:cNvSpPr txBox="1"/>
          <p:nvPr/>
        </p:nvSpPr>
        <p:spPr>
          <a:xfrm>
            <a:off x="571500" y="1571625"/>
            <a:ext cx="3429000" cy="20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2500">
                <a:solidFill>
                  <a:srgbClr val="1A194C"/>
                </a:solidFill>
                <a:latin typeface="Inter"/>
                <a:ea typeface="Inter"/>
                <a:cs typeface="Inter"/>
                <a:sym typeface="Inter"/>
              </a:rPr>
              <a:t>Built by AI, search, and database experts</a:t>
            </a:r>
            <a:endParaRPr>
              <a:solidFill>
                <a:srgbClr val="1A194C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310" name="Google Shape;310;p81"/>
          <p:cNvSpPr txBox="1"/>
          <p:nvPr/>
        </p:nvSpPr>
        <p:spPr>
          <a:xfrm>
            <a:off x="5143375" y="1571625"/>
            <a:ext cx="3429000" cy="24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rPr>
              <a:t>20+ years in research and commercializing search and scalable distributed AI systems across companies like AWS, Google, Splunk, and Databricks</a:t>
            </a:r>
            <a:endParaRPr sz="1500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  <a:latin typeface="Inter Thin"/>
              <a:ea typeface="Inter Thin"/>
              <a:cs typeface="Inter Thin"/>
              <a:sym typeface="Inter Thin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311" name="Google Shape;311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78761" y="4512366"/>
            <a:ext cx="393569" cy="108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8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99152" y="4491000"/>
            <a:ext cx="326896" cy="150862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8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55620" y="4491000"/>
            <a:ext cx="393569" cy="150862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8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901878" y="4495893"/>
            <a:ext cx="305650" cy="141058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81"/>
          <p:cNvSpPr txBox="1"/>
          <p:nvPr/>
        </p:nvSpPr>
        <p:spPr>
          <a:xfrm>
            <a:off x="5143375" y="448350"/>
            <a:ext cx="34290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Established the category in 2019</a:t>
            </a:r>
            <a:endParaRPr sz="16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erverless - 2024 V1">
  <a:themeElements>
    <a:clrScheme name="Simple Light">
      <a:dk1>
        <a:srgbClr val="111111"/>
      </a:dk1>
      <a:lt1>
        <a:srgbClr val="FFFFFF"/>
      </a:lt1>
      <a:dk2>
        <a:srgbClr val="1F1F33"/>
      </a:dk2>
      <a:lt2>
        <a:srgbClr val="F1F5F8"/>
      </a:lt2>
      <a:accent1>
        <a:srgbClr val="1C17FF"/>
      </a:accent1>
      <a:accent2>
        <a:srgbClr val="8CF1FF"/>
      </a:accent2>
      <a:accent3>
        <a:srgbClr val="DFECF9"/>
      </a:accent3>
      <a:accent4>
        <a:srgbClr val="FAFF00"/>
      </a:accent4>
      <a:accent5>
        <a:srgbClr val="030080"/>
      </a:accent5>
      <a:accent6>
        <a:srgbClr val="C9C9C9"/>
      </a:accent6>
      <a:hlink>
        <a:srgbClr val="1C17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PineCone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Serverless - 2024 V1">
  <a:themeElements>
    <a:clrScheme name="Simple Light">
      <a:dk1>
        <a:srgbClr val="111111"/>
      </a:dk1>
      <a:lt1>
        <a:srgbClr val="FFFFFF"/>
      </a:lt1>
      <a:dk2>
        <a:srgbClr val="1F1F33"/>
      </a:dk2>
      <a:lt2>
        <a:srgbClr val="F1F5F8"/>
      </a:lt2>
      <a:accent1>
        <a:srgbClr val="1C17FF"/>
      </a:accent1>
      <a:accent2>
        <a:srgbClr val="8CF1FF"/>
      </a:accent2>
      <a:accent3>
        <a:srgbClr val="DFECF9"/>
      </a:accent3>
      <a:accent4>
        <a:srgbClr val="FAFF00"/>
      </a:accent4>
      <a:accent5>
        <a:srgbClr val="030080"/>
      </a:accent5>
      <a:accent6>
        <a:srgbClr val="C9C9C9"/>
      </a:accent6>
      <a:hlink>
        <a:srgbClr val="1C17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Serverless - 2024 V1">
  <a:themeElements>
    <a:clrScheme name="Simple Light">
      <a:dk1>
        <a:srgbClr val="111111"/>
      </a:dk1>
      <a:lt1>
        <a:srgbClr val="FFFFFF"/>
      </a:lt1>
      <a:dk2>
        <a:srgbClr val="1F1F33"/>
      </a:dk2>
      <a:lt2>
        <a:srgbClr val="F1F5F8"/>
      </a:lt2>
      <a:accent1>
        <a:srgbClr val="1C17FF"/>
      </a:accent1>
      <a:accent2>
        <a:srgbClr val="8CF1FF"/>
      </a:accent2>
      <a:accent3>
        <a:srgbClr val="DFECF9"/>
      </a:accent3>
      <a:accent4>
        <a:srgbClr val="FAFF00"/>
      </a:accent4>
      <a:accent5>
        <a:srgbClr val="030080"/>
      </a:accent5>
      <a:accent6>
        <a:srgbClr val="C9C9C9"/>
      </a:accent6>
      <a:hlink>
        <a:srgbClr val="1C17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